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3"/>
  </p:notesMasterIdLst>
  <p:sldIdLst>
    <p:sldId id="256" r:id="rId2"/>
    <p:sldId id="301" r:id="rId3"/>
    <p:sldId id="269" r:id="rId4"/>
    <p:sldId id="315" r:id="rId5"/>
    <p:sldId id="271" r:id="rId6"/>
    <p:sldId id="311" r:id="rId7"/>
    <p:sldId id="312" r:id="rId8"/>
    <p:sldId id="316" r:id="rId9"/>
    <p:sldId id="275" r:id="rId10"/>
    <p:sldId id="356" r:id="rId11"/>
    <p:sldId id="376" r:id="rId12"/>
    <p:sldId id="302" r:id="rId13"/>
    <p:sldId id="303" r:id="rId14"/>
    <p:sldId id="305" r:id="rId15"/>
    <p:sldId id="306" r:id="rId16"/>
    <p:sldId id="307" r:id="rId17"/>
    <p:sldId id="304" r:id="rId18"/>
    <p:sldId id="279" r:id="rId19"/>
    <p:sldId id="280" r:id="rId20"/>
    <p:sldId id="329" r:id="rId21"/>
    <p:sldId id="281" r:id="rId22"/>
    <p:sldId id="282" r:id="rId23"/>
    <p:sldId id="285" r:id="rId24"/>
    <p:sldId id="379" r:id="rId25"/>
    <p:sldId id="341" r:id="rId26"/>
    <p:sldId id="287" r:id="rId27"/>
    <p:sldId id="342" r:id="rId28"/>
    <p:sldId id="358" r:id="rId29"/>
    <p:sldId id="289" r:id="rId30"/>
    <p:sldId id="343" r:id="rId31"/>
    <p:sldId id="359" r:id="rId32"/>
    <p:sldId id="291" r:id="rId33"/>
    <p:sldId id="344" r:id="rId34"/>
    <p:sldId id="360" r:id="rId35"/>
    <p:sldId id="327" r:id="rId36"/>
    <p:sldId id="328" r:id="rId37"/>
    <p:sldId id="263" r:id="rId38"/>
    <p:sldId id="361" r:id="rId39"/>
    <p:sldId id="380" r:id="rId40"/>
    <p:sldId id="257" r:id="rId41"/>
    <p:sldId id="337" r:id="rId42"/>
    <p:sldId id="345" r:id="rId43"/>
    <p:sldId id="363" r:id="rId44"/>
    <p:sldId id="362" r:id="rId45"/>
    <p:sldId id="258" r:id="rId46"/>
    <p:sldId id="259" r:id="rId47"/>
    <p:sldId id="323" r:id="rId48"/>
    <p:sldId id="324" r:id="rId49"/>
    <p:sldId id="325" r:id="rId50"/>
    <p:sldId id="322" r:id="rId51"/>
    <p:sldId id="326" r:id="rId52"/>
    <p:sldId id="264" r:id="rId53"/>
    <p:sldId id="317" r:id="rId54"/>
    <p:sldId id="364" r:id="rId55"/>
    <p:sldId id="365" r:id="rId56"/>
    <p:sldId id="332" r:id="rId57"/>
    <p:sldId id="333" r:id="rId58"/>
    <p:sldId id="334" r:id="rId59"/>
    <p:sldId id="335" r:id="rId60"/>
    <p:sldId id="384" r:id="rId61"/>
    <p:sldId id="366" r:id="rId62"/>
    <p:sldId id="267" r:id="rId63"/>
    <p:sldId id="318" r:id="rId64"/>
    <p:sldId id="330" r:id="rId65"/>
    <p:sldId id="331" r:id="rId66"/>
    <p:sldId id="347" r:id="rId67"/>
    <p:sldId id="383" r:id="rId68"/>
    <p:sldId id="367" r:id="rId69"/>
    <p:sldId id="319" r:id="rId70"/>
    <p:sldId id="346" r:id="rId71"/>
    <p:sldId id="382" r:id="rId72"/>
    <p:sldId id="381" r:id="rId73"/>
    <p:sldId id="368" r:id="rId74"/>
    <p:sldId id="369" r:id="rId75"/>
    <p:sldId id="370" r:id="rId76"/>
    <p:sldId id="371" r:id="rId77"/>
    <p:sldId id="372" r:id="rId78"/>
    <p:sldId id="373" r:id="rId79"/>
    <p:sldId id="374" r:id="rId80"/>
    <p:sldId id="375" r:id="rId81"/>
    <p:sldId id="310"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842" autoAdjust="0"/>
  </p:normalViewPr>
  <p:slideViewPr>
    <p:cSldViewPr>
      <p:cViewPr varScale="1">
        <p:scale>
          <a:sx n="110" d="100"/>
          <a:sy n="110" d="100"/>
        </p:scale>
        <p:origin x="10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0287103316630875"/>
          <c:y val="0.20080119792718221"/>
          <c:w val="0.87629563350035877"/>
          <c:h val="0.62867891513560858"/>
        </c:manualLayout>
      </c:layout>
      <c:bar3DChart>
        <c:barDir val="col"/>
        <c:grouping val="clustered"/>
        <c:varyColors val="1"/>
        <c:ser>
          <c:idx val="0"/>
          <c:order val="0"/>
          <c:tx>
            <c:strRef>
              <c:f>Sheet1!$E$3</c:f>
              <c:strCache>
                <c:ptCount val="1"/>
                <c:pt idx="0">
                  <c:v>Column1</c:v>
                </c:pt>
              </c:strCache>
            </c:strRef>
          </c:tx>
          <c:invertIfNegative val="0"/>
          <c:dLbls>
            <c:dLbl>
              <c:idx val="0"/>
              <c:tx>
                <c:rich>
                  <a:bodyPr/>
                  <a:lstStyle/>
                  <a:p>
                    <a:r>
                      <a:rPr lang="en-US" dirty="0" smtClean="0"/>
                      <a:t>12-16%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16</a:t>
                    </a:r>
                    <a:r>
                      <a:rPr lang="en-US" baseline="0" dirty="0" smtClean="0"/>
                      <a:t>-20</a:t>
                    </a:r>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16-20%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dirty="0" smtClean="0"/>
                      <a:t>16-20%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dirty="0" smtClean="0"/>
                      <a:t>12-16%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dirty="0" smtClean="0"/>
                      <a:t>16-20%</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c:v>
                </c:pt>
                <c:pt idx="1">
                  <c:v>B</c:v>
                </c:pt>
                <c:pt idx="2">
                  <c:v>C</c:v>
                </c:pt>
                <c:pt idx="3">
                  <c:v>D</c:v>
                </c:pt>
                <c:pt idx="4">
                  <c:v>E</c:v>
                </c:pt>
                <c:pt idx="5">
                  <c:v>F</c:v>
                </c:pt>
              </c:strCache>
            </c:strRef>
          </c:cat>
          <c:val>
            <c:numRef>
              <c:f>Sheet1!$B$2:$B$7</c:f>
              <c:numCache>
                <c:formatCode>0%</c:formatCode>
                <c:ptCount val="6"/>
                <c:pt idx="0">
                  <c:v>0.14000000000000001</c:v>
                </c:pt>
                <c:pt idx="1">
                  <c:v>0.1800000000000001</c:v>
                </c:pt>
                <c:pt idx="2">
                  <c:v>0.1800000000000001</c:v>
                </c:pt>
                <c:pt idx="3">
                  <c:v>0.1800000000000001</c:v>
                </c:pt>
                <c:pt idx="4">
                  <c:v>0.14000000000000001</c:v>
                </c:pt>
                <c:pt idx="5">
                  <c:v>0.1800000000000001</c:v>
                </c:pt>
              </c:numCache>
            </c:numRef>
          </c:val>
        </c:ser>
        <c:dLbls>
          <c:showLegendKey val="0"/>
          <c:showVal val="0"/>
          <c:showCatName val="0"/>
          <c:showSerName val="0"/>
          <c:showPercent val="0"/>
          <c:showBubbleSize val="0"/>
        </c:dLbls>
        <c:gapWidth val="150"/>
        <c:shape val="box"/>
        <c:axId val="76171656"/>
        <c:axId val="186193976"/>
        <c:axId val="0"/>
      </c:bar3DChart>
      <c:catAx>
        <c:axId val="76171656"/>
        <c:scaling>
          <c:orientation val="minMax"/>
        </c:scaling>
        <c:delete val="0"/>
        <c:axPos val="b"/>
        <c:numFmt formatCode="General" sourceLinked="0"/>
        <c:majorTickMark val="out"/>
        <c:minorTickMark val="none"/>
        <c:tickLblPos val="nextTo"/>
        <c:crossAx val="186193976"/>
        <c:crosses val="autoZero"/>
        <c:auto val="1"/>
        <c:lblAlgn val="ctr"/>
        <c:lblOffset val="100"/>
        <c:noMultiLvlLbl val="0"/>
      </c:catAx>
      <c:valAx>
        <c:axId val="186193976"/>
        <c:scaling>
          <c:orientation val="minMax"/>
        </c:scaling>
        <c:delete val="0"/>
        <c:axPos val="l"/>
        <c:majorGridlines>
          <c:spPr>
            <a:ln>
              <a:noFill/>
            </a:ln>
          </c:spPr>
        </c:majorGridlines>
        <c:numFmt formatCode="0%" sourceLinked="1"/>
        <c:majorTickMark val="out"/>
        <c:minorTickMark val="none"/>
        <c:tickLblPos val="nextTo"/>
        <c:crossAx val="761716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1"/>
        <c:ser>
          <c:idx val="0"/>
          <c:order val="0"/>
          <c:tx>
            <c:strRef>
              <c:f>Sheet1!$B$1</c:f>
              <c:strCache>
                <c:ptCount val="1"/>
                <c:pt idx="0">
                  <c:v>Series 1</c:v>
                </c:pt>
              </c:strCache>
            </c:strRef>
          </c:tx>
          <c:invertIfNegative val="0"/>
          <c:dLbls>
            <c:dLbl>
              <c:idx val="0"/>
              <c:layout>
                <c:manualLayout>
                  <c:x val="7.6452599388379238E-3"/>
                  <c:y val="-3.8461538461538464E-2"/>
                </c:manualLayout>
              </c:layout>
              <c:tx>
                <c:rich>
                  <a:bodyPr/>
                  <a:lstStyle/>
                  <a:p>
                    <a:r>
                      <a:rPr lang="en-US" smtClean="0"/>
                      <a:t>17-23%</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376146788990827E-2"/>
                  <c:y val="-3.4188034188034185E-2"/>
                </c:manualLayout>
              </c:layout>
              <c:tx>
                <c:rich>
                  <a:bodyPr/>
                  <a:lstStyle/>
                  <a:p>
                    <a:r>
                      <a:rPr lang="en-US" smtClean="0"/>
                      <a:t>27-33%</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1.0703363914373088E-2"/>
                  <c:y val="-3.4188034188034185E-2"/>
                </c:manualLayout>
              </c:layout>
              <c:tx>
                <c:rich>
                  <a:bodyPr/>
                  <a:lstStyle/>
                  <a:p>
                    <a:r>
                      <a:rPr lang="en-US" smtClean="0"/>
                      <a:t>27-33%</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9.1743119266055051E-3"/>
                  <c:y val="-4.7008547008547022E-2"/>
                </c:manualLayout>
              </c:layout>
              <c:tx>
                <c:rich>
                  <a:bodyPr/>
                  <a:lstStyle/>
                  <a:p>
                    <a:r>
                      <a:rPr lang="en-US" smtClean="0"/>
                      <a:t>8-12%</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7.6452599388379238E-3"/>
                  <c:y val="-4.7008547008547022E-2"/>
                </c:manualLayout>
              </c:layout>
              <c:tx>
                <c:rich>
                  <a:bodyPr/>
                  <a:lstStyle/>
                  <a:p>
                    <a:r>
                      <a:rPr lang="en-US" smtClean="0"/>
                      <a:t>8-12%</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c:v>
                </c:pt>
                <c:pt idx="1">
                  <c:v>B</c:v>
                </c:pt>
                <c:pt idx="2">
                  <c:v>C</c:v>
                </c:pt>
                <c:pt idx="3">
                  <c:v>D</c:v>
                </c:pt>
                <c:pt idx="4">
                  <c:v>E</c:v>
                </c:pt>
              </c:strCache>
            </c:strRef>
          </c:cat>
          <c:val>
            <c:numRef>
              <c:f>Sheet1!$B$2:$B$6</c:f>
              <c:numCache>
                <c:formatCode>0%</c:formatCode>
                <c:ptCount val="5"/>
                <c:pt idx="0">
                  <c:v>0.2</c:v>
                </c:pt>
                <c:pt idx="1">
                  <c:v>0.30000000000000021</c:v>
                </c:pt>
                <c:pt idx="2">
                  <c:v>0.30000000000000021</c:v>
                </c:pt>
                <c:pt idx="3">
                  <c:v>0.1</c:v>
                </c:pt>
                <c:pt idx="4">
                  <c:v>0.1</c:v>
                </c:pt>
              </c:numCache>
            </c:numRef>
          </c:val>
        </c:ser>
        <c:dLbls>
          <c:showLegendKey val="0"/>
          <c:showVal val="0"/>
          <c:showCatName val="0"/>
          <c:showSerName val="0"/>
          <c:showPercent val="0"/>
          <c:showBubbleSize val="0"/>
        </c:dLbls>
        <c:gapWidth val="150"/>
        <c:shape val="box"/>
        <c:axId val="186194760"/>
        <c:axId val="186195152"/>
        <c:axId val="0"/>
      </c:bar3DChart>
      <c:catAx>
        <c:axId val="186194760"/>
        <c:scaling>
          <c:orientation val="minMax"/>
        </c:scaling>
        <c:delete val="0"/>
        <c:axPos val="b"/>
        <c:numFmt formatCode="General" sourceLinked="0"/>
        <c:majorTickMark val="out"/>
        <c:minorTickMark val="none"/>
        <c:tickLblPos val="nextTo"/>
        <c:crossAx val="186195152"/>
        <c:crosses val="autoZero"/>
        <c:auto val="1"/>
        <c:lblAlgn val="ctr"/>
        <c:lblOffset val="100"/>
        <c:noMultiLvlLbl val="0"/>
      </c:catAx>
      <c:valAx>
        <c:axId val="186195152"/>
        <c:scaling>
          <c:orientation val="minMax"/>
        </c:scaling>
        <c:delete val="0"/>
        <c:axPos val="l"/>
        <c:majorGridlines>
          <c:spPr>
            <a:ln>
              <a:noFill/>
            </a:ln>
          </c:spPr>
        </c:majorGridlines>
        <c:numFmt formatCode="0%" sourceLinked="1"/>
        <c:majorTickMark val="out"/>
        <c:minorTickMark val="none"/>
        <c:tickLblPos val="nextTo"/>
        <c:crossAx val="1861947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1"/>
        <c:ser>
          <c:idx val="0"/>
          <c:order val="0"/>
          <c:tx>
            <c:strRef>
              <c:f>Sheet1!$B$1</c:f>
              <c:strCache>
                <c:ptCount val="1"/>
                <c:pt idx="0">
                  <c:v>Series 1</c:v>
                </c:pt>
              </c:strCache>
            </c:strRef>
          </c:tx>
          <c:invertIfNegative val="0"/>
          <c:dLbls>
            <c:dLbl>
              <c:idx val="0"/>
              <c:layout>
                <c:manualLayout>
                  <c:x val="1.5432098765432113E-3"/>
                  <c:y val="-1.1224130643577971E-2"/>
                </c:manualLayout>
              </c:layout>
              <c:tx>
                <c:rich>
                  <a:bodyPr/>
                  <a:lstStyle/>
                  <a:p>
                    <a:r>
                      <a:rPr lang="en-US" dirty="0" smtClean="0"/>
                      <a:t>15-19%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3888888888888904E-2"/>
                  <c:y val="-1.6836195965366927E-2"/>
                </c:manualLayout>
              </c:layout>
              <c:tx>
                <c:rich>
                  <a:bodyPr/>
                  <a:lstStyle/>
                  <a:p>
                    <a:r>
                      <a:rPr lang="en-US" dirty="0" smtClean="0"/>
                      <a:t>17-21%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7.7160493827160594E-3"/>
                  <c:y val="-1.403016330447244E-2"/>
                </c:manualLayout>
              </c:layout>
              <c:tx>
                <c:rich>
                  <a:bodyPr/>
                  <a:lstStyle/>
                  <a:p>
                    <a:r>
                      <a:rPr lang="en-US" dirty="0" smtClean="0"/>
                      <a:t>11-15%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1.5432098765432113E-3"/>
                  <c:y val="-1.9642228626261433E-2"/>
                </c:manualLayout>
              </c:layout>
              <c:tx>
                <c:rich>
                  <a:bodyPr/>
                  <a:lstStyle/>
                  <a:p>
                    <a:r>
                      <a:rPr lang="en-US" dirty="0" smtClean="0"/>
                      <a:t>12-16%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4.6296296296296328E-3"/>
                  <c:y val="-2.5254293948050392E-2"/>
                </c:manualLayout>
              </c:layout>
              <c:tx>
                <c:rich>
                  <a:bodyPr/>
                  <a:lstStyle/>
                  <a:p>
                    <a:r>
                      <a:rPr lang="en-US" dirty="0" smtClean="0"/>
                      <a:t>13-19%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dirty="0" smtClean="0"/>
                      <a:t>18-24%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c:v>
                </c:pt>
                <c:pt idx="1">
                  <c:v>B</c:v>
                </c:pt>
                <c:pt idx="2">
                  <c:v>C</c:v>
                </c:pt>
                <c:pt idx="3">
                  <c:v>D</c:v>
                </c:pt>
                <c:pt idx="4">
                  <c:v>E</c:v>
                </c:pt>
                <c:pt idx="5">
                  <c:v>F</c:v>
                </c:pt>
              </c:strCache>
            </c:strRef>
          </c:cat>
          <c:val>
            <c:numRef>
              <c:f>Sheet1!$B$2:$B$7</c:f>
              <c:numCache>
                <c:formatCode>0%</c:formatCode>
                <c:ptCount val="6"/>
                <c:pt idx="0">
                  <c:v>0.17</c:v>
                </c:pt>
                <c:pt idx="1">
                  <c:v>0.19</c:v>
                </c:pt>
                <c:pt idx="2">
                  <c:v>0.13</c:v>
                </c:pt>
                <c:pt idx="3">
                  <c:v>0.14000000000000001</c:v>
                </c:pt>
                <c:pt idx="4">
                  <c:v>0.16</c:v>
                </c:pt>
                <c:pt idx="5">
                  <c:v>0.2100000000000001</c:v>
                </c:pt>
              </c:numCache>
            </c:numRef>
          </c:val>
        </c:ser>
        <c:dLbls>
          <c:showLegendKey val="0"/>
          <c:showVal val="0"/>
          <c:showCatName val="0"/>
          <c:showSerName val="0"/>
          <c:showPercent val="0"/>
          <c:showBubbleSize val="0"/>
        </c:dLbls>
        <c:gapWidth val="150"/>
        <c:shape val="box"/>
        <c:axId val="186196328"/>
        <c:axId val="186196720"/>
        <c:axId val="0"/>
      </c:bar3DChart>
      <c:catAx>
        <c:axId val="186196328"/>
        <c:scaling>
          <c:orientation val="minMax"/>
        </c:scaling>
        <c:delete val="0"/>
        <c:axPos val="b"/>
        <c:numFmt formatCode="General" sourceLinked="0"/>
        <c:majorTickMark val="out"/>
        <c:minorTickMark val="none"/>
        <c:tickLblPos val="nextTo"/>
        <c:crossAx val="186196720"/>
        <c:crosses val="autoZero"/>
        <c:auto val="1"/>
        <c:lblAlgn val="ctr"/>
        <c:lblOffset val="100"/>
        <c:noMultiLvlLbl val="0"/>
      </c:catAx>
      <c:valAx>
        <c:axId val="186196720"/>
        <c:scaling>
          <c:orientation val="minMax"/>
        </c:scaling>
        <c:delete val="0"/>
        <c:axPos val="l"/>
        <c:majorGridlines>
          <c:spPr>
            <a:ln>
              <a:noFill/>
            </a:ln>
          </c:spPr>
        </c:majorGridlines>
        <c:numFmt formatCode="0%" sourceLinked="1"/>
        <c:majorTickMark val="out"/>
        <c:minorTickMark val="none"/>
        <c:tickLblPos val="nextTo"/>
        <c:crossAx val="1861963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1"/>
        <c:ser>
          <c:idx val="0"/>
          <c:order val="0"/>
          <c:tx>
            <c:strRef>
              <c:f>Sheet1!$B$1</c:f>
              <c:strCache>
                <c:ptCount val="1"/>
                <c:pt idx="0">
                  <c:v>Series 1</c:v>
                </c:pt>
              </c:strCache>
            </c:strRef>
          </c:tx>
          <c:invertIfNegative val="0"/>
          <c:dLbls>
            <c:dLbl>
              <c:idx val="0"/>
              <c:layout>
                <c:manualLayout>
                  <c:x val="1.0802469135802482E-2"/>
                  <c:y val="-1.4030163304472466E-2"/>
                </c:manualLayout>
              </c:layout>
              <c:tx>
                <c:rich>
                  <a:bodyPr/>
                  <a:lstStyle/>
                  <a:p>
                    <a:r>
                      <a:rPr lang="en-US" dirty="0" smtClean="0"/>
                      <a:t>16-20%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6296296296296328E-3"/>
                  <c:y val="-1.4030163304472466E-2"/>
                </c:manualLayout>
              </c:layout>
              <c:tx>
                <c:rich>
                  <a:bodyPr/>
                  <a:lstStyle/>
                  <a:p>
                    <a:r>
                      <a:rPr lang="en-US" dirty="0" smtClean="0"/>
                      <a:t>16-20%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7.7160493827160594E-3"/>
                  <c:y val="-5.612065321788976E-3"/>
                </c:manualLayout>
              </c:layout>
              <c:tx>
                <c:rich>
                  <a:bodyPr/>
                  <a:lstStyle/>
                  <a:p>
                    <a:r>
                      <a:rPr lang="en-US" dirty="0" smtClean="0"/>
                      <a:t>19-23%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1.0802469135802482E-2"/>
                  <c:y val="-1.1224130643577971E-2"/>
                </c:manualLayout>
              </c:layout>
              <c:tx>
                <c:rich>
                  <a:bodyPr/>
                  <a:lstStyle/>
                  <a:p>
                    <a:r>
                      <a:rPr lang="en-US" dirty="0" smtClean="0"/>
                      <a:t>15-19%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4.6296296296296328E-3"/>
                  <c:y val="-1.1224130643578025E-2"/>
                </c:manualLayout>
              </c:layout>
              <c:tx>
                <c:rich>
                  <a:bodyPr/>
                  <a:lstStyle/>
                  <a:p>
                    <a:r>
                      <a:rPr lang="en-US" dirty="0" smtClean="0"/>
                      <a:t>10-14%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layout>
                <c:manualLayout>
                  <c:x val="7.7160493827160594E-3"/>
                  <c:y val="-1.9642228626261433E-2"/>
                </c:manualLayout>
              </c:layout>
              <c:tx>
                <c:rich>
                  <a:bodyPr/>
                  <a:lstStyle/>
                  <a:p>
                    <a:r>
                      <a:rPr lang="en-US" dirty="0" smtClean="0"/>
                      <a:t>12-16%</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c:v>
                </c:pt>
                <c:pt idx="1">
                  <c:v>B</c:v>
                </c:pt>
                <c:pt idx="2">
                  <c:v>C</c:v>
                </c:pt>
                <c:pt idx="3">
                  <c:v>D</c:v>
                </c:pt>
                <c:pt idx="4">
                  <c:v>E</c:v>
                </c:pt>
                <c:pt idx="5">
                  <c:v>F</c:v>
                </c:pt>
              </c:strCache>
            </c:strRef>
          </c:cat>
          <c:val>
            <c:numRef>
              <c:f>Sheet1!$B$2:$B$7</c:f>
              <c:numCache>
                <c:formatCode>0%</c:formatCode>
                <c:ptCount val="6"/>
                <c:pt idx="0">
                  <c:v>0.1800000000000001</c:v>
                </c:pt>
                <c:pt idx="1">
                  <c:v>0.1800000000000001</c:v>
                </c:pt>
                <c:pt idx="2">
                  <c:v>0.2100000000000001</c:v>
                </c:pt>
                <c:pt idx="3">
                  <c:v>0.17</c:v>
                </c:pt>
                <c:pt idx="4">
                  <c:v>0.12000000000000002</c:v>
                </c:pt>
                <c:pt idx="5">
                  <c:v>0.14000000000000001</c:v>
                </c:pt>
              </c:numCache>
            </c:numRef>
          </c:val>
        </c:ser>
        <c:dLbls>
          <c:showLegendKey val="0"/>
          <c:showVal val="0"/>
          <c:showCatName val="0"/>
          <c:showSerName val="0"/>
          <c:showPercent val="0"/>
          <c:showBubbleSize val="0"/>
        </c:dLbls>
        <c:gapWidth val="150"/>
        <c:shape val="box"/>
        <c:axId val="186197504"/>
        <c:axId val="186282496"/>
        <c:axId val="0"/>
      </c:bar3DChart>
      <c:catAx>
        <c:axId val="186197504"/>
        <c:scaling>
          <c:orientation val="minMax"/>
        </c:scaling>
        <c:delete val="0"/>
        <c:axPos val="b"/>
        <c:numFmt formatCode="General" sourceLinked="0"/>
        <c:majorTickMark val="out"/>
        <c:minorTickMark val="none"/>
        <c:tickLblPos val="nextTo"/>
        <c:crossAx val="186282496"/>
        <c:crosses val="autoZero"/>
        <c:auto val="1"/>
        <c:lblAlgn val="ctr"/>
        <c:lblOffset val="100"/>
        <c:noMultiLvlLbl val="0"/>
      </c:catAx>
      <c:valAx>
        <c:axId val="186282496"/>
        <c:scaling>
          <c:orientation val="minMax"/>
        </c:scaling>
        <c:delete val="0"/>
        <c:axPos val="l"/>
        <c:majorGridlines>
          <c:spPr>
            <a:ln>
              <a:noFill/>
            </a:ln>
          </c:spPr>
        </c:majorGridlines>
        <c:numFmt formatCode="0%" sourceLinked="1"/>
        <c:majorTickMark val="out"/>
        <c:minorTickMark val="none"/>
        <c:tickLblPos val="nextTo"/>
        <c:crossAx val="18619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883048-FA3F-43FA-9E1E-12DA3B44EE9E}" type="datetimeFigureOut">
              <a:rPr lang="en-US" smtClean="0"/>
              <a:pPr/>
              <a:t>12/22/2015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4E33CA-6F41-4FFE-8103-FBC645C69F40}" type="slidenum">
              <a:rPr lang="en-US" smtClean="0"/>
              <a:pPr/>
              <a:t>‹#›</a:t>
            </a:fld>
            <a:endParaRPr lang="en-US"/>
          </a:p>
        </p:txBody>
      </p:sp>
    </p:spTree>
    <p:extLst>
      <p:ext uri="{BB962C8B-B14F-4D97-AF65-F5344CB8AC3E}">
        <p14:creationId xmlns:p14="http://schemas.microsoft.com/office/powerpoint/2010/main" val="1040898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should have everyone’s designations after their name.  We should each introduce ourselves, talk a little bit about where we work and what we do, and let the students know where we are on the CPA path.  </a:t>
            </a:r>
            <a:endParaRPr lang="en-US" dirty="0"/>
          </a:p>
        </p:txBody>
      </p:sp>
      <p:sp>
        <p:nvSpPr>
          <p:cNvPr id="4" name="Slide Number Placeholder 3"/>
          <p:cNvSpPr>
            <a:spLocks noGrp="1"/>
          </p:cNvSpPr>
          <p:nvPr>
            <p:ph type="sldNum" sz="quarter" idx="10"/>
          </p:nvPr>
        </p:nvSpPr>
        <p:spPr/>
        <p:txBody>
          <a:bodyPr/>
          <a:lstStyle/>
          <a:p>
            <a:fld id="{0C4E33CA-6F41-4FFE-8103-FBC645C69F40}" type="slidenum">
              <a:rPr lang="en-US" smtClean="0"/>
              <a:pPr/>
              <a:t>2</a:t>
            </a:fld>
            <a:endParaRPr lang="en-US" dirty="0"/>
          </a:p>
        </p:txBody>
      </p:sp>
    </p:spTree>
    <p:extLst>
      <p:ext uri="{BB962C8B-B14F-4D97-AF65-F5344CB8AC3E}">
        <p14:creationId xmlns:p14="http://schemas.microsoft.com/office/powerpoint/2010/main" val="225151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 Discussion:</a:t>
            </a:r>
          </a:p>
          <a:p>
            <a:endParaRPr lang="en-US" dirty="0" smtClean="0"/>
          </a:p>
          <a:p>
            <a:r>
              <a:rPr lang="en-US" dirty="0" smtClean="0"/>
              <a:t>Corporate Governance:</a:t>
            </a:r>
          </a:p>
          <a:p>
            <a:pPr marL="228600" indent="-228600">
              <a:buAutoNum type="arabicPeriod"/>
            </a:pPr>
            <a:r>
              <a:rPr lang="en-US" baseline="0" dirty="0" smtClean="0"/>
              <a:t>Rights, duties, responsibilities and authority of the Board of Directors, Officers and other employees with respect to financial reporting, internal control and enterprise risk mgmt</a:t>
            </a:r>
          </a:p>
          <a:p>
            <a:pPr marL="228600" indent="-228600">
              <a:buAutoNum type="arabicPeriod"/>
            </a:pPr>
            <a:r>
              <a:rPr lang="en-US" baseline="0" dirty="0" smtClean="0"/>
              <a:t>Control environment, monitoring and change control processes</a:t>
            </a:r>
          </a:p>
          <a:p>
            <a:pPr marL="228600" indent="-228600">
              <a:buAutoNum type="arabicPeriod"/>
            </a:pPr>
            <a:endParaRPr lang="en-US" baseline="0" dirty="0" smtClean="0"/>
          </a:p>
          <a:p>
            <a:pPr marL="0" indent="0">
              <a:buNone/>
            </a:pPr>
            <a:r>
              <a:rPr lang="en-US" baseline="0" dirty="0" smtClean="0"/>
              <a:t>Economic concepts and analysis</a:t>
            </a:r>
          </a:p>
          <a:p>
            <a:pPr marL="228600" indent="-228600">
              <a:buAutoNum type="arabicPeriod"/>
            </a:pPr>
            <a:r>
              <a:rPr lang="en-US" baseline="0" dirty="0" smtClean="0"/>
              <a:t>Changes in economic and business cycles – economic measures and indicators</a:t>
            </a:r>
          </a:p>
          <a:p>
            <a:pPr marL="228600" indent="-228600">
              <a:buAutoNum type="arabicPeriod"/>
            </a:pPr>
            <a:r>
              <a:rPr lang="en-US" baseline="0" dirty="0" smtClean="0"/>
              <a:t>Globalization and local economies</a:t>
            </a:r>
          </a:p>
          <a:p>
            <a:pPr marL="228600" indent="-228600">
              <a:buAutoNum type="arabicPeriod"/>
            </a:pPr>
            <a:r>
              <a:rPr lang="en-US" baseline="0" dirty="0" smtClean="0"/>
              <a:t>Market influence on business strategies</a:t>
            </a:r>
          </a:p>
          <a:p>
            <a:pPr marL="228600" indent="-228600">
              <a:buAutoNum type="arabicPeriod"/>
            </a:pPr>
            <a:r>
              <a:rPr lang="en-US" baseline="0" dirty="0" smtClean="0"/>
              <a:t>Financial risk management, including market, interest rate, currency, liquidity, credit, price and the means for mitigating/controlling such risks</a:t>
            </a:r>
          </a:p>
          <a:p>
            <a:pPr marL="228600" indent="-228600">
              <a:buAutoNum type="arabicPeriod"/>
            </a:pPr>
            <a:endParaRPr lang="en-US" baseline="0" dirty="0" smtClean="0"/>
          </a:p>
          <a:p>
            <a:pPr marL="0" indent="0">
              <a:buNone/>
            </a:pPr>
            <a:r>
              <a:rPr lang="en-US" baseline="0" dirty="0" smtClean="0"/>
              <a:t>Financial Management</a:t>
            </a:r>
          </a:p>
          <a:p>
            <a:pPr marL="228600" indent="-228600">
              <a:buAutoNum type="arabicPeriod"/>
            </a:pPr>
            <a:r>
              <a:rPr lang="en-US" baseline="0" dirty="0" smtClean="0"/>
              <a:t>Financial modeling, projections and analysis</a:t>
            </a:r>
          </a:p>
          <a:p>
            <a:pPr marL="228600" indent="-228600">
              <a:buAutoNum type="arabicPeriod"/>
            </a:pPr>
            <a:r>
              <a:rPr lang="en-US" baseline="0" dirty="0" smtClean="0"/>
              <a:t>Financial decisions</a:t>
            </a:r>
          </a:p>
          <a:p>
            <a:pPr marL="228600" indent="-228600">
              <a:buAutoNum type="arabicPeriod"/>
            </a:pPr>
            <a:r>
              <a:rPr lang="en-US" baseline="0" dirty="0" smtClean="0"/>
              <a:t>Capital and working capital management</a:t>
            </a:r>
          </a:p>
          <a:p>
            <a:pPr marL="228600" indent="-228600">
              <a:buAutoNum type="arabicPeriod"/>
            </a:pPr>
            <a:r>
              <a:rPr lang="en-US" baseline="0" dirty="0" smtClean="0"/>
              <a:t>Valuations (Fair Value)</a:t>
            </a:r>
          </a:p>
          <a:p>
            <a:pPr marL="228600" indent="-228600">
              <a:buAutoNum type="arabicPeriod"/>
            </a:pPr>
            <a:r>
              <a:rPr lang="en-US" baseline="0" dirty="0" smtClean="0"/>
              <a:t>Financial Transaction processes and controls</a:t>
            </a:r>
          </a:p>
          <a:p>
            <a:pPr marL="228600" indent="-228600">
              <a:buAutoNum type="arabicPeriod"/>
            </a:pPr>
            <a:endParaRPr lang="en-US" baseline="0" dirty="0" smtClean="0"/>
          </a:p>
          <a:p>
            <a:pPr marL="0" indent="0">
              <a:buNone/>
            </a:pPr>
            <a:r>
              <a:rPr lang="en-US" baseline="0" dirty="0" smtClean="0"/>
              <a:t>Information Systems and Communications</a:t>
            </a:r>
          </a:p>
          <a:p>
            <a:pPr marL="228600" indent="-228600">
              <a:buAutoNum type="arabicPeriod"/>
            </a:pPr>
            <a:r>
              <a:rPr lang="en-US" baseline="0" dirty="0" smtClean="0"/>
              <a:t>Organizational needs assessment, including data capture, processing and reporting</a:t>
            </a:r>
          </a:p>
          <a:p>
            <a:pPr marL="228600" indent="-228600">
              <a:buAutoNum type="arabicPeriod"/>
            </a:pPr>
            <a:r>
              <a:rPr lang="en-US" baseline="0" dirty="0" smtClean="0"/>
              <a:t>Systems design, including processes, controls, monitoring and policies</a:t>
            </a:r>
          </a:p>
          <a:p>
            <a:pPr marL="228600" indent="-228600">
              <a:buAutoNum type="arabicPeriod"/>
            </a:pPr>
            <a:r>
              <a:rPr lang="en-US" baseline="0" dirty="0" smtClean="0"/>
              <a:t>Security</a:t>
            </a:r>
          </a:p>
          <a:p>
            <a:pPr marL="228600" indent="-228600">
              <a:buAutoNum type="arabicPeriod"/>
            </a:pPr>
            <a:r>
              <a:rPr lang="en-US" baseline="0" dirty="0" smtClean="0"/>
              <a:t>Implications of internet use for businesses</a:t>
            </a:r>
          </a:p>
          <a:p>
            <a:pPr marL="228600" indent="-228600">
              <a:buAutoNum type="arabicPeriod"/>
            </a:pPr>
            <a:r>
              <a:rPr lang="en-US" baseline="0" dirty="0" smtClean="0"/>
              <a:t>Types of information systems and technology risks</a:t>
            </a:r>
          </a:p>
          <a:p>
            <a:pPr marL="228600" indent="-228600">
              <a:buAutoNum type="arabicPeriod"/>
            </a:pPr>
            <a:r>
              <a:rPr lang="en-US" baseline="0" dirty="0" smtClean="0"/>
              <a:t>Disaster recovery and business continuity</a:t>
            </a:r>
          </a:p>
          <a:p>
            <a:pPr marL="228600" indent="-228600">
              <a:buAutoNum type="arabicPeriod"/>
            </a:pPr>
            <a:endParaRPr lang="en-US" baseline="0" dirty="0" smtClean="0"/>
          </a:p>
          <a:p>
            <a:pPr marL="0" indent="0">
              <a:buNone/>
            </a:pPr>
            <a:r>
              <a:rPr lang="en-US" baseline="0" dirty="0" smtClean="0"/>
              <a:t>Strategic Planning</a:t>
            </a:r>
          </a:p>
          <a:p>
            <a:pPr marL="228600" indent="-228600">
              <a:buAutoNum type="arabicPeriod"/>
            </a:pPr>
            <a:r>
              <a:rPr lang="en-US" baseline="0" dirty="0" smtClean="0"/>
              <a:t>Market and risk analysis</a:t>
            </a:r>
          </a:p>
          <a:p>
            <a:pPr marL="228600" indent="-228600">
              <a:buAutoNum type="arabicPeriod"/>
            </a:pPr>
            <a:r>
              <a:rPr lang="en-US" baseline="0" dirty="0" smtClean="0"/>
              <a:t>Strategy development, implementation and monitoring</a:t>
            </a:r>
          </a:p>
          <a:p>
            <a:pPr marL="228600" indent="-228600">
              <a:buAutoNum type="arabicPeriod"/>
            </a:pPr>
            <a:r>
              <a:rPr lang="en-US" baseline="0" dirty="0" smtClean="0"/>
              <a:t>Planning techniques, including budgets, forecasts and projections</a:t>
            </a:r>
          </a:p>
          <a:p>
            <a:pPr marL="228600" indent="-228600">
              <a:buAutoNum type="arabicPeriod"/>
            </a:pPr>
            <a:endParaRPr lang="en-US" baseline="0" dirty="0" smtClean="0"/>
          </a:p>
          <a:p>
            <a:pPr marL="0" indent="0">
              <a:buNone/>
            </a:pPr>
            <a:r>
              <a:rPr lang="en-US" baseline="0" dirty="0" smtClean="0"/>
              <a:t>Operations Management</a:t>
            </a:r>
          </a:p>
          <a:p>
            <a:pPr marL="228600" indent="-228600">
              <a:buAutoNum type="arabicPeriod"/>
            </a:pPr>
            <a:r>
              <a:rPr lang="en-US" baseline="0" dirty="0" smtClean="0"/>
              <a:t>Performance management and impact of measures on behavior, including the impact of incentive compensation</a:t>
            </a:r>
          </a:p>
          <a:p>
            <a:pPr marL="228600" indent="-228600">
              <a:buAutoNum type="arabicPeriod"/>
            </a:pPr>
            <a:r>
              <a:rPr lang="en-US" baseline="0" dirty="0" smtClean="0"/>
              <a:t>Cost measurement methods and techniques</a:t>
            </a:r>
          </a:p>
          <a:p>
            <a:pPr marL="228600" indent="-228600">
              <a:buAutoNum type="arabicPeriod"/>
            </a:pPr>
            <a:r>
              <a:rPr lang="en-US" baseline="0" dirty="0" smtClean="0"/>
              <a:t>Process management</a:t>
            </a:r>
          </a:p>
          <a:p>
            <a:pPr marL="685800" lvl="1" indent="-228600">
              <a:buAutoNum type="arabicPeriod"/>
            </a:pPr>
            <a:r>
              <a:rPr lang="en-US" baseline="0" dirty="0" smtClean="0"/>
              <a:t>Approaches, techniques, measures and benefits</a:t>
            </a:r>
          </a:p>
          <a:p>
            <a:pPr marL="685800" lvl="1" indent="-228600">
              <a:buAutoNum type="arabicPeriod"/>
            </a:pPr>
            <a:r>
              <a:rPr lang="en-US" baseline="0" dirty="0" smtClean="0"/>
              <a:t>Roles of shared services, outsourcing and off-shore operations</a:t>
            </a:r>
          </a:p>
          <a:p>
            <a:pPr marL="685800" lvl="1" indent="-228600">
              <a:buAutoNum type="arabicPeriod"/>
            </a:pPr>
            <a:r>
              <a:rPr lang="en-US" baseline="0" dirty="0" smtClean="0"/>
              <a:t>Selecting and implementing improvement initiatives</a:t>
            </a:r>
          </a:p>
          <a:p>
            <a:pPr marL="685800" lvl="1" indent="-228600">
              <a:buAutoNum type="arabicPeriod"/>
            </a:pPr>
            <a:r>
              <a:rPr lang="en-US" baseline="0" dirty="0" smtClean="0"/>
              <a:t>Business process reengineering</a:t>
            </a:r>
          </a:p>
          <a:p>
            <a:pPr marL="685800" lvl="1" indent="-228600">
              <a:buAutoNum type="arabicPeriod"/>
            </a:pPr>
            <a:r>
              <a:rPr lang="en-US" baseline="0" dirty="0" smtClean="0"/>
              <a:t>Management philosophies and techniques for performance improvement</a:t>
            </a:r>
          </a:p>
          <a:p>
            <a:pPr marL="228600" lvl="0" indent="-228600">
              <a:buAutoNum type="arabicPeriod"/>
            </a:pPr>
            <a:r>
              <a:rPr lang="en-US" baseline="0" dirty="0" smtClean="0"/>
              <a:t>Project Management, including planning and implementation, roles of managers and members, risks, resources, cost and deliverables</a:t>
            </a:r>
          </a:p>
          <a:p>
            <a:pPr marL="228600" indent="-228600">
              <a:buAutoNum type="arabicPeriod"/>
            </a:pPr>
            <a:endParaRPr lang="en-US" baseline="0" dirty="0" smtClean="0"/>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16EA9EF0-E964-4D15-8C54-C4D8F8FF8A0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663421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timeline shows the most aggressive</a:t>
            </a:r>
            <a:r>
              <a:rPr lang="en-US" baseline="0" dirty="0" smtClean="0"/>
              <a:t> path that could be taken to obtain the CPA designation.</a:t>
            </a:r>
            <a:endParaRPr lang="en-US" dirty="0"/>
          </a:p>
        </p:txBody>
      </p:sp>
      <p:sp>
        <p:nvSpPr>
          <p:cNvPr id="4" name="Slide Number Placeholder 3"/>
          <p:cNvSpPr>
            <a:spLocks noGrp="1"/>
          </p:cNvSpPr>
          <p:nvPr>
            <p:ph type="sldNum" sz="quarter" idx="10"/>
          </p:nvPr>
        </p:nvSpPr>
        <p:spPr/>
        <p:txBody>
          <a:bodyPr/>
          <a:lstStyle/>
          <a:p>
            <a:fld id="{0C4E33CA-6F41-4FFE-8103-FBC645C69F40}" type="slidenum">
              <a:rPr lang="en-US" smtClean="0"/>
              <a:pPr/>
              <a:t>47</a:t>
            </a:fld>
            <a:endParaRPr lang="en-US"/>
          </a:p>
        </p:txBody>
      </p:sp>
    </p:spTree>
    <p:extLst>
      <p:ext uri="{BB962C8B-B14F-4D97-AF65-F5344CB8AC3E}">
        <p14:creationId xmlns:p14="http://schemas.microsoft.com/office/powerpoint/2010/main" val="1280808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timeline shows the most aggressive</a:t>
            </a:r>
            <a:r>
              <a:rPr lang="en-US" baseline="0" dirty="0" smtClean="0"/>
              <a:t> path that could be taken to obtain the CPA designation.</a:t>
            </a:r>
            <a:endParaRPr lang="en-US" dirty="0"/>
          </a:p>
        </p:txBody>
      </p:sp>
      <p:sp>
        <p:nvSpPr>
          <p:cNvPr id="4" name="Slide Number Placeholder 3"/>
          <p:cNvSpPr>
            <a:spLocks noGrp="1"/>
          </p:cNvSpPr>
          <p:nvPr>
            <p:ph type="sldNum" sz="quarter" idx="10"/>
          </p:nvPr>
        </p:nvSpPr>
        <p:spPr/>
        <p:txBody>
          <a:bodyPr/>
          <a:lstStyle/>
          <a:p>
            <a:fld id="{0C4E33CA-6F41-4FFE-8103-FBC645C69F40}" type="slidenum">
              <a:rPr lang="en-US" smtClean="0"/>
              <a:pPr/>
              <a:t>48</a:t>
            </a:fld>
            <a:endParaRPr lang="en-US"/>
          </a:p>
        </p:txBody>
      </p:sp>
    </p:spTree>
    <p:extLst>
      <p:ext uri="{BB962C8B-B14F-4D97-AF65-F5344CB8AC3E}">
        <p14:creationId xmlns:p14="http://schemas.microsoft.com/office/powerpoint/2010/main" val="1280808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timeline shows the most aggressive</a:t>
            </a:r>
            <a:r>
              <a:rPr lang="en-US" baseline="0" dirty="0" smtClean="0"/>
              <a:t> path that could be taken to obtain the CPA designation.</a:t>
            </a:r>
            <a:endParaRPr lang="en-US" dirty="0"/>
          </a:p>
        </p:txBody>
      </p:sp>
      <p:sp>
        <p:nvSpPr>
          <p:cNvPr id="4" name="Slide Number Placeholder 3"/>
          <p:cNvSpPr>
            <a:spLocks noGrp="1"/>
          </p:cNvSpPr>
          <p:nvPr>
            <p:ph type="sldNum" sz="quarter" idx="10"/>
          </p:nvPr>
        </p:nvSpPr>
        <p:spPr/>
        <p:txBody>
          <a:bodyPr/>
          <a:lstStyle/>
          <a:p>
            <a:fld id="{0C4E33CA-6F41-4FFE-8103-FBC645C69F40}" type="slidenum">
              <a:rPr lang="en-US" smtClean="0"/>
              <a:pPr/>
              <a:t>49</a:t>
            </a:fld>
            <a:endParaRPr lang="en-US"/>
          </a:p>
        </p:txBody>
      </p:sp>
    </p:spTree>
    <p:extLst>
      <p:ext uri="{BB962C8B-B14F-4D97-AF65-F5344CB8AC3E}">
        <p14:creationId xmlns:p14="http://schemas.microsoft.com/office/powerpoint/2010/main" val="1280808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timeline shows the most aggressive</a:t>
            </a:r>
            <a:r>
              <a:rPr lang="en-US" baseline="0" dirty="0" smtClean="0"/>
              <a:t> path that could be taken to obtain the CPA designation.</a:t>
            </a:r>
            <a:endParaRPr lang="en-US" dirty="0"/>
          </a:p>
        </p:txBody>
      </p:sp>
      <p:sp>
        <p:nvSpPr>
          <p:cNvPr id="4" name="Slide Number Placeholder 3"/>
          <p:cNvSpPr>
            <a:spLocks noGrp="1"/>
          </p:cNvSpPr>
          <p:nvPr>
            <p:ph type="sldNum" sz="quarter" idx="10"/>
          </p:nvPr>
        </p:nvSpPr>
        <p:spPr/>
        <p:txBody>
          <a:bodyPr/>
          <a:lstStyle/>
          <a:p>
            <a:fld id="{0C4E33CA-6F41-4FFE-8103-FBC645C69F40}" type="slidenum">
              <a:rPr lang="en-US" smtClean="0"/>
              <a:pPr/>
              <a:t>50</a:t>
            </a:fld>
            <a:endParaRPr lang="en-US"/>
          </a:p>
        </p:txBody>
      </p:sp>
    </p:spTree>
    <p:extLst>
      <p:ext uri="{BB962C8B-B14F-4D97-AF65-F5344CB8AC3E}">
        <p14:creationId xmlns:p14="http://schemas.microsoft.com/office/powerpoint/2010/main" val="1280808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timeline shows the most aggressive</a:t>
            </a:r>
            <a:r>
              <a:rPr lang="en-US" baseline="0" dirty="0" smtClean="0"/>
              <a:t> path that could be taken to obtain the CPA designation.</a:t>
            </a:r>
            <a:endParaRPr lang="en-US" dirty="0"/>
          </a:p>
        </p:txBody>
      </p:sp>
      <p:sp>
        <p:nvSpPr>
          <p:cNvPr id="4" name="Slide Number Placeholder 3"/>
          <p:cNvSpPr>
            <a:spLocks noGrp="1"/>
          </p:cNvSpPr>
          <p:nvPr>
            <p:ph type="sldNum" sz="quarter" idx="10"/>
          </p:nvPr>
        </p:nvSpPr>
        <p:spPr/>
        <p:txBody>
          <a:bodyPr/>
          <a:lstStyle/>
          <a:p>
            <a:fld id="{0C4E33CA-6F41-4FFE-8103-FBC645C69F40}" type="slidenum">
              <a:rPr lang="en-US" smtClean="0"/>
              <a:pPr/>
              <a:t>51</a:t>
            </a:fld>
            <a:endParaRPr lang="en-US"/>
          </a:p>
        </p:txBody>
      </p:sp>
    </p:spTree>
    <p:extLst>
      <p:ext uri="{BB962C8B-B14F-4D97-AF65-F5344CB8AC3E}">
        <p14:creationId xmlns:p14="http://schemas.microsoft.com/office/powerpoint/2010/main" val="1280808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E33CA-6F41-4FFE-8103-FBC645C69F40}" type="slidenum">
              <a:rPr lang="en-US" smtClean="0"/>
              <a:pPr/>
              <a:t>63</a:t>
            </a:fld>
            <a:endParaRPr lang="en-US"/>
          </a:p>
        </p:txBody>
      </p:sp>
    </p:spTree>
    <p:extLst>
      <p:ext uri="{BB962C8B-B14F-4D97-AF65-F5344CB8AC3E}">
        <p14:creationId xmlns:p14="http://schemas.microsoft.com/office/powerpoint/2010/main" val="275036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4E33CA-6F41-4FFE-8103-FBC645C69F40}" type="slidenum">
              <a:rPr lang="en-US" smtClean="0"/>
              <a:pPr/>
              <a:t>77</a:t>
            </a:fld>
            <a:endParaRPr lang="en-US"/>
          </a:p>
        </p:txBody>
      </p:sp>
    </p:spTree>
    <p:extLst>
      <p:ext uri="{BB962C8B-B14F-4D97-AF65-F5344CB8AC3E}">
        <p14:creationId xmlns:p14="http://schemas.microsoft.com/office/powerpoint/2010/main" val="3145192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Crunch time- work questions, don’t watch lectures</a:t>
            </a:r>
            <a:endParaRPr lang="en-US" dirty="0"/>
          </a:p>
        </p:txBody>
      </p:sp>
      <p:sp>
        <p:nvSpPr>
          <p:cNvPr id="4" name="Slide Number Placeholder 3"/>
          <p:cNvSpPr>
            <a:spLocks noGrp="1"/>
          </p:cNvSpPr>
          <p:nvPr>
            <p:ph type="sldNum" sz="quarter" idx="10"/>
          </p:nvPr>
        </p:nvSpPr>
        <p:spPr/>
        <p:txBody>
          <a:bodyPr/>
          <a:lstStyle/>
          <a:p>
            <a:fld id="{0C4E33CA-6F41-4FFE-8103-FBC645C69F40}" type="slidenum">
              <a:rPr lang="en-US" smtClean="0"/>
              <a:pPr/>
              <a:t>79</a:t>
            </a:fld>
            <a:endParaRPr lang="en-US"/>
          </a:p>
        </p:txBody>
      </p:sp>
    </p:spTree>
    <p:extLst>
      <p:ext uri="{BB962C8B-B14F-4D97-AF65-F5344CB8AC3E}">
        <p14:creationId xmlns:p14="http://schemas.microsoft.com/office/powerpoint/2010/main" val="1544496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0C4E33CA-6F41-4FFE-8103-FBC645C69F40}" type="slidenum">
              <a:rPr lang="en-US" smtClean="0"/>
              <a:pPr/>
              <a:t>5</a:t>
            </a:fld>
            <a:endParaRPr lang="en-US"/>
          </a:p>
        </p:txBody>
      </p:sp>
    </p:spTree>
    <p:extLst>
      <p:ext uri="{BB962C8B-B14F-4D97-AF65-F5344CB8AC3E}">
        <p14:creationId xmlns:p14="http://schemas.microsoft.com/office/powerpoint/2010/main" val="678925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E33CA-6F41-4FFE-8103-FBC645C69F40}" type="slidenum">
              <a:rPr lang="en-US" smtClean="0"/>
              <a:pPr/>
              <a:t>8</a:t>
            </a:fld>
            <a:endParaRPr lang="en-US"/>
          </a:p>
        </p:txBody>
      </p:sp>
    </p:spTree>
    <p:extLst>
      <p:ext uri="{BB962C8B-B14F-4D97-AF65-F5344CB8AC3E}">
        <p14:creationId xmlns:p14="http://schemas.microsoft.com/office/powerpoint/2010/main" val="33161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4E33CA-6F41-4FFE-8103-FBC645C69F40}" type="slidenum">
              <a:rPr lang="en-US" smtClean="0"/>
              <a:pPr/>
              <a:t>19</a:t>
            </a:fld>
            <a:endParaRPr lang="en-US"/>
          </a:p>
        </p:txBody>
      </p:sp>
    </p:spTree>
    <p:extLst>
      <p:ext uri="{BB962C8B-B14F-4D97-AF65-F5344CB8AC3E}">
        <p14:creationId xmlns:p14="http://schemas.microsoft.com/office/powerpoint/2010/main" val="3700204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EA9EF0-E964-4D15-8C54-C4D8F8FF8A0F}" type="slidenum">
              <a:rPr lang="en-US" smtClean="0"/>
              <a:pPr/>
              <a:t>23</a:t>
            </a:fld>
            <a:endParaRPr lang="en-US"/>
          </a:p>
        </p:txBody>
      </p:sp>
    </p:spTree>
    <p:extLst>
      <p:ext uri="{BB962C8B-B14F-4D97-AF65-F5344CB8AC3E}">
        <p14:creationId xmlns:p14="http://schemas.microsoft.com/office/powerpoint/2010/main" val="3992840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 breakdown for discussion: </a:t>
            </a:r>
          </a:p>
          <a:p>
            <a:endParaRPr lang="en-US" dirty="0" smtClean="0"/>
          </a:p>
          <a:p>
            <a:r>
              <a:rPr lang="en-US" dirty="0" smtClean="0"/>
              <a:t>Acceptance and planning:</a:t>
            </a:r>
          </a:p>
          <a:p>
            <a:pPr marL="228600" indent="-228600">
              <a:buAutoNum type="arabicPeriod"/>
            </a:pPr>
            <a:r>
              <a:rPr lang="en-US" dirty="0" smtClean="0"/>
              <a:t>Determine</a:t>
            </a:r>
            <a:r>
              <a:rPr lang="en-US" baseline="0" dirty="0" smtClean="0"/>
              <a:t> the nature and scope of the engagement</a:t>
            </a:r>
          </a:p>
          <a:p>
            <a:pPr marL="228600" indent="-228600">
              <a:buAutoNum type="arabicPeriod"/>
            </a:pPr>
            <a:r>
              <a:rPr lang="en-US" baseline="0" dirty="0" smtClean="0"/>
              <a:t>Consider the Firm’s system of quality control for policies and procedures pertaining to client acceptance and continuance</a:t>
            </a:r>
          </a:p>
          <a:p>
            <a:pPr marL="228600" indent="-228600">
              <a:buAutoNum type="arabicPeriod"/>
            </a:pPr>
            <a:r>
              <a:rPr lang="en-US" baseline="0" dirty="0" smtClean="0"/>
              <a:t>Communicate with the predecessor auditor</a:t>
            </a:r>
          </a:p>
          <a:p>
            <a:pPr marL="228600" indent="-228600">
              <a:buAutoNum type="arabicPeriod"/>
            </a:pPr>
            <a:r>
              <a:rPr lang="en-US" baseline="0" dirty="0" smtClean="0"/>
              <a:t>Establish an understanding with the client and document the understanding through an engagement letter or other written communication with the client</a:t>
            </a:r>
          </a:p>
          <a:p>
            <a:pPr marL="228600" indent="-228600">
              <a:buAutoNum type="arabicPeriod"/>
            </a:pPr>
            <a:r>
              <a:rPr lang="en-US" baseline="0" dirty="0" smtClean="0"/>
              <a:t>Consider other planning matter, including using the work of other auditors and considering the independence, objectivity and competence of internal audit</a:t>
            </a:r>
          </a:p>
          <a:p>
            <a:pPr marL="228600" indent="-228600">
              <a:buAutoNum type="arabicPeriod"/>
            </a:pPr>
            <a:r>
              <a:rPr lang="en-US" baseline="0" dirty="0" smtClean="0"/>
              <a:t>Identify matters and prepare documentation for communications with those charged with governance</a:t>
            </a:r>
          </a:p>
          <a:p>
            <a:pPr marL="228600" indent="-228600">
              <a:buAutoNum type="arabicPeriod"/>
            </a:pPr>
            <a:endParaRPr lang="en-US" baseline="0" dirty="0" smtClean="0"/>
          </a:p>
          <a:p>
            <a:pPr marL="0" indent="0">
              <a:buNone/>
            </a:pPr>
            <a:r>
              <a:rPr lang="en-US" baseline="0" dirty="0" smtClean="0"/>
              <a:t>Entity and Environment (E&amp;E)</a:t>
            </a:r>
          </a:p>
          <a:p>
            <a:pPr marL="228600" indent="-228600">
              <a:buAutoNum type="arabicPeriod"/>
            </a:pPr>
            <a:r>
              <a:rPr lang="en-US" baseline="0" dirty="0" smtClean="0"/>
              <a:t>Determine materiality levels</a:t>
            </a:r>
          </a:p>
          <a:p>
            <a:pPr marL="228600" indent="-228600">
              <a:buAutoNum type="arabicPeriod"/>
            </a:pPr>
            <a:r>
              <a:rPr lang="en-US" baseline="0" dirty="0" smtClean="0"/>
              <a:t>Conduct a risk assessment discussion with audit team members, including discussion of fraud</a:t>
            </a:r>
          </a:p>
          <a:p>
            <a:pPr marL="228600" indent="-228600">
              <a:buAutoNum type="arabicPeriod"/>
            </a:pPr>
            <a:r>
              <a:rPr lang="en-US" baseline="0" dirty="0" smtClean="0"/>
              <a:t>Consideration of fraud, including inquiries with management</a:t>
            </a:r>
          </a:p>
          <a:p>
            <a:pPr marL="228600" indent="-228600">
              <a:buAutoNum type="arabicPeriod"/>
            </a:pPr>
            <a:r>
              <a:rPr lang="en-US" baseline="0" dirty="0" smtClean="0"/>
              <a:t>Perform risk assessment procedures</a:t>
            </a:r>
          </a:p>
          <a:p>
            <a:pPr marL="228600" indent="-228600">
              <a:buAutoNum type="arabicPeriod"/>
            </a:pPr>
            <a:r>
              <a:rPr lang="en-US" baseline="0" dirty="0" smtClean="0"/>
              <a:t>Consider additional aspects of the E&amp;E, including industry, regulatory and other external factors; strategies and business risks; and financial performance</a:t>
            </a:r>
          </a:p>
          <a:p>
            <a:pPr marL="228600" indent="-228600">
              <a:buAutoNum type="arabicPeriod"/>
            </a:pPr>
            <a:r>
              <a:rPr lang="en-US" baseline="0" dirty="0" smtClean="0"/>
              <a:t>Consider internal control</a:t>
            </a:r>
          </a:p>
          <a:p>
            <a:pPr marL="685800" lvl="1" indent="-228600">
              <a:buAutoNum type="arabicPeriod"/>
            </a:pPr>
            <a:r>
              <a:rPr lang="en-US" baseline="0" dirty="0" smtClean="0"/>
              <a:t>Perform procedures to assess the control environment, including COSO and ELCs</a:t>
            </a:r>
          </a:p>
          <a:p>
            <a:pPr marL="685800" lvl="1" indent="-228600">
              <a:buAutoNum type="arabicPeriod"/>
            </a:pPr>
            <a:r>
              <a:rPr lang="en-US" baseline="0" dirty="0" smtClean="0"/>
              <a:t>Obtain and document understanding of SOPs</a:t>
            </a:r>
          </a:p>
          <a:p>
            <a:pPr marL="685800" lvl="1" indent="-228600">
              <a:buAutoNum type="arabicPeriod"/>
            </a:pPr>
            <a:r>
              <a:rPr lang="en-US" baseline="0" dirty="0" smtClean="0"/>
              <a:t>Perform walkthroughs</a:t>
            </a:r>
          </a:p>
          <a:p>
            <a:pPr marL="685800" lvl="1" indent="-228600">
              <a:buAutoNum type="arabicPeriod"/>
            </a:pPr>
            <a:r>
              <a:rPr lang="en-US" baseline="0" dirty="0" smtClean="0"/>
              <a:t>Assess IT effectiveness</a:t>
            </a:r>
          </a:p>
          <a:p>
            <a:pPr marL="685800" lvl="1" indent="-228600">
              <a:buAutoNum type="arabicPeriod"/>
            </a:pPr>
            <a:r>
              <a:rPr lang="en-US" baseline="0" dirty="0" smtClean="0"/>
              <a:t>Assess D&amp;I of internal controls relevant to the audit</a:t>
            </a:r>
          </a:p>
          <a:p>
            <a:pPr marL="685800" lvl="1" indent="-228600">
              <a:buAutoNum type="arabicPeriod"/>
            </a:pPr>
            <a:r>
              <a:rPr lang="en-US" baseline="0" dirty="0" smtClean="0"/>
              <a:t>Identify key risks of GITC</a:t>
            </a:r>
          </a:p>
          <a:p>
            <a:pPr marL="685800" lvl="1" indent="-228600">
              <a:buAutoNum type="arabicPeriod"/>
            </a:pPr>
            <a:r>
              <a:rPr lang="en-US" baseline="0" dirty="0" smtClean="0"/>
              <a:t>Identify and assess FRAP controls</a:t>
            </a:r>
          </a:p>
          <a:p>
            <a:pPr marL="685800" lvl="1" indent="-228600">
              <a:buAutoNum type="arabicPeriod"/>
            </a:pPr>
            <a:r>
              <a:rPr lang="en-US" baseline="0" dirty="0" smtClean="0"/>
              <a:t>Consider service organizations</a:t>
            </a:r>
          </a:p>
          <a:p>
            <a:pPr marL="685800" lvl="1" indent="-228600">
              <a:buAutoNum type="arabicPeriod"/>
            </a:pPr>
            <a:r>
              <a:rPr lang="en-US" baseline="0" dirty="0" smtClean="0"/>
              <a:t>Consider the risk of management override</a:t>
            </a:r>
          </a:p>
          <a:p>
            <a:pPr marL="228600" lvl="0" indent="-228600">
              <a:buAutoNum type="arabicPeriod"/>
            </a:pPr>
            <a:r>
              <a:rPr lang="en-US" baseline="0" dirty="0" smtClean="0"/>
              <a:t>Assess and Document </a:t>
            </a:r>
            <a:r>
              <a:rPr lang="en-US" baseline="0" dirty="0" err="1" smtClean="0"/>
              <a:t>RoMM</a:t>
            </a:r>
            <a:endParaRPr lang="en-US" baseline="0" dirty="0" smtClean="0"/>
          </a:p>
          <a:p>
            <a:pPr marL="228600" lvl="0" indent="-228600">
              <a:buAutoNum type="arabicPeriod"/>
            </a:pPr>
            <a:r>
              <a:rPr lang="en-US" baseline="0" dirty="0" smtClean="0"/>
              <a:t>Assess and Document special risks, including fraud, related parties, significant estimates, complex transactions and potential illegal acts</a:t>
            </a:r>
          </a:p>
          <a:p>
            <a:pPr marL="228600" lvl="0" indent="-228600">
              <a:buAutoNum type="arabicPeriod"/>
            </a:pPr>
            <a:endParaRPr lang="en-US" baseline="0" dirty="0" smtClean="0"/>
          </a:p>
          <a:p>
            <a:pPr marL="0" lvl="0" indent="0">
              <a:buNone/>
            </a:pPr>
            <a:r>
              <a:rPr lang="en-US" baseline="0" dirty="0" smtClean="0"/>
              <a:t>Audit Procedures and Evidence</a:t>
            </a:r>
          </a:p>
          <a:p>
            <a:pPr marL="228600" lvl="0" indent="-228600">
              <a:buAutoNum type="arabicPeriod"/>
            </a:pPr>
            <a:r>
              <a:rPr lang="en-US" baseline="0" dirty="0" smtClean="0"/>
              <a:t>Develop responses to identified risks</a:t>
            </a:r>
          </a:p>
          <a:p>
            <a:pPr marL="228600" lvl="0" indent="-228600">
              <a:buAutoNum type="arabicPeriod"/>
            </a:pPr>
            <a:r>
              <a:rPr lang="en-US" baseline="0" dirty="0" smtClean="0"/>
              <a:t>Perform audit procedures</a:t>
            </a:r>
          </a:p>
          <a:p>
            <a:pPr marL="685800" lvl="1" indent="-228600">
              <a:buAutoNum type="arabicPeriod"/>
            </a:pPr>
            <a:r>
              <a:rPr lang="en-US" baseline="0" dirty="0" smtClean="0"/>
              <a:t>Nature, timing and extent</a:t>
            </a:r>
          </a:p>
          <a:p>
            <a:pPr marL="685800" lvl="1" indent="-228600">
              <a:buAutoNum type="arabicPeriod"/>
            </a:pPr>
            <a:r>
              <a:rPr lang="en-US" baseline="0" dirty="0" smtClean="0"/>
              <a:t>Integrated audit of controls and F/S should accomplish both objectives (ICOFR and F/S opinions) simultaneously</a:t>
            </a:r>
          </a:p>
          <a:p>
            <a:pPr marL="685800" lvl="1" indent="-228600">
              <a:buAutoNum type="arabicPeriod"/>
            </a:pPr>
            <a:r>
              <a:rPr lang="en-US" baseline="0" dirty="0" smtClean="0"/>
              <a:t>Tests of control</a:t>
            </a:r>
          </a:p>
          <a:p>
            <a:pPr marL="685800" lvl="1" indent="-228600">
              <a:buAutoNum type="arabicPeriod"/>
            </a:pPr>
            <a:r>
              <a:rPr lang="en-US" baseline="0" dirty="0" smtClean="0"/>
              <a:t>Substantive procedures</a:t>
            </a:r>
          </a:p>
          <a:p>
            <a:pPr marL="1143000" lvl="2" indent="-228600">
              <a:buAutoNum type="arabicPeriod"/>
            </a:pPr>
            <a:r>
              <a:rPr lang="en-US" baseline="0" dirty="0" smtClean="0"/>
              <a:t>Sampling</a:t>
            </a:r>
          </a:p>
          <a:p>
            <a:pPr marL="1143000" lvl="2" indent="-228600">
              <a:buAutoNum type="arabicPeriod"/>
            </a:pPr>
            <a:r>
              <a:rPr lang="en-US" baseline="0" dirty="0" smtClean="0"/>
              <a:t>Analytical procedures</a:t>
            </a:r>
          </a:p>
          <a:p>
            <a:pPr marL="1143000" lvl="2" indent="-228600">
              <a:buAutoNum type="arabicPeriod"/>
            </a:pPr>
            <a:r>
              <a:rPr lang="en-US" baseline="0" dirty="0" smtClean="0"/>
              <a:t>Confirmations</a:t>
            </a:r>
          </a:p>
          <a:p>
            <a:pPr marL="1143000" lvl="2" indent="-228600">
              <a:buAutoNum type="arabicPeriod"/>
            </a:pPr>
            <a:r>
              <a:rPr lang="en-US" baseline="0" dirty="0" smtClean="0"/>
              <a:t>Examinations</a:t>
            </a:r>
          </a:p>
          <a:p>
            <a:pPr marL="1143000" lvl="2" indent="-228600">
              <a:buAutoNum type="arabicPeriod"/>
            </a:pPr>
            <a:r>
              <a:rPr lang="en-US" baseline="0" dirty="0" smtClean="0"/>
              <a:t>Other tests of details, balances or journal entries</a:t>
            </a:r>
          </a:p>
          <a:p>
            <a:pPr marL="1143000" lvl="2" indent="-228600">
              <a:buAutoNum type="arabicPeriod"/>
            </a:pPr>
            <a:r>
              <a:rPr lang="en-US" baseline="0" dirty="0" smtClean="0"/>
              <a:t>CAATs</a:t>
            </a:r>
          </a:p>
          <a:p>
            <a:pPr marL="1143000" lvl="2" indent="-228600">
              <a:buAutoNum type="arabicPeriod"/>
            </a:pPr>
            <a:r>
              <a:rPr lang="en-US" baseline="0" dirty="0" smtClean="0"/>
              <a:t>Significant estimates</a:t>
            </a:r>
          </a:p>
          <a:p>
            <a:pPr marL="1143000" lvl="2" indent="-228600">
              <a:buAutoNum type="arabicPeriod"/>
            </a:pPr>
            <a:r>
              <a:rPr lang="en-US" baseline="0" dirty="0" smtClean="0"/>
              <a:t>Fair value measurements</a:t>
            </a:r>
          </a:p>
          <a:p>
            <a:pPr marL="1143000" lvl="2" indent="-228600">
              <a:buAutoNum type="arabicPeriod"/>
            </a:pPr>
            <a:r>
              <a:rPr lang="en-US" baseline="0" dirty="0" smtClean="0"/>
              <a:t>Unusual transactions</a:t>
            </a:r>
          </a:p>
          <a:p>
            <a:pPr marL="1143000" lvl="2" indent="-228600">
              <a:buAutoNum type="arabicPeriod"/>
            </a:pPr>
            <a:r>
              <a:rPr lang="en-US" baseline="0" dirty="0" smtClean="0"/>
              <a:t>Contingencies</a:t>
            </a:r>
          </a:p>
          <a:p>
            <a:pPr marL="685800" lvl="1" indent="-228600">
              <a:buAutoNum type="arabicPeriod"/>
            </a:pPr>
            <a:r>
              <a:rPr lang="en-US" baseline="0" dirty="0" smtClean="0"/>
              <a:t>Obtain and review legal letters</a:t>
            </a:r>
          </a:p>
          <a:p>
            <a:pPr marL="685800" lvl="1" indent="-228600">
              <a:buAutoNum type="arabicPeriod"/>
            </a:pPr>
            <a:r>
              <a:rPr lang="en-US" baseline="0" dirty="0" smtClean="0"/>
              <a:t>Subsequent events</a:t>
            </a:r>
          </a:p>
          <a:p>
            <a:pPr marL="685800" lvl="1" indent="-228600">
              <a:buAutoNum type="arabicPeriod"/>
            </a:pPr>
            <a:r>
              <a:rPr lang="en-US" baseline="0" dirty="0" smtClean="0"/>
              <a:t>Management representations</a:t>
            </a:r>
          </a:p>
          <a:p>
            <a:pPr marL="685800" lvl="1" indent="-228600">
              <a:buAutoNum type="arabicPeriod"/>
            </a:pPr>
            <a:r>
              <a:rPr lang="en-US" baseline="0" dirty="0" smtClean="0"/>
              <a:t>Identify control deficiencies (SD, MW)</a:t>
            </a:r>
          </a:p>
          <a:p>
            <a:pPr marL="685800" lvl="1" indent="-228600">
              <a:buAutoNum type="arabicPeriod"/>
            </a:pPr>
            <a:r>
              <a:rPr lang="en-US" baseline="0" dirty="0" smtClean="0"/>
              <a:t>Identify communications required with TCWG</a:t>
            </a:r>
          </a:p>
          <a:p>
            <a:pPr marL="228600" lvl="0" indent="-228600">
              <a:buAutoNum type="arabicPeriod"/>
            </a:pPr>
            <a:endParaRPr lang="en-US" baseline="0" dirty="0" smtClean="0"/>
          </a:p>
          <a:p>
            <a:pPr marL="0" lvl="0" indent="0">
              <a:buNone/>
            </a:pPr>
            <a:r>
              <a:rPr lang="en-US" baseline="0" dirty="0" smtClean="0"/>
              <a:t>Evaluating Findings, Communications, Reporting</a:t>
            </a:r>
          </a:p>
          <a:p>
            <a:pPr marL="228600" lvl="0" indent="-228600">
              <a:buAutoNum type="arabicPeriod"/>
            </a:pPr>
            <a:r>
              <a:rPr lang="en-US" baseline="0" dirty="0" smtClean="0"/>
              <a:t>Perform analytics</a:t>
            </a:r>
          </a:p>
          <a:p>
            <a:pPr marL="228600" lvl="0" indent="-228600">
              <a:buAutoNum type="arabicPeriod"/>
            </a:pPr>
            <a:r>
              <a:rPr lang="en-US" baseline="0" dirty="0" smtClean="0"/>
              <a:t>Evaluate audit evidence and reach conclusions</a:t>
            </a:r>
          </a:p>
          <a:p>
            <a:pPr marL="228600" lvl="0" indent="-228600">
              <a:buAutoNum type="arabicPeriod"/>
            </a:pPr>
            <a:r>
              <a:rPr lang="en-US" baseline="0" dirty="0" smtClean="0"/>
              <a:t>Review work of others</a:t>
            </a:r>
          </a:p>
          <a:p>
            <a:pPr marL="228600" lvl="0" indent="-228600">
              <a:buAutoNum type="arabicPeriod"/>
            </a:pPr>
            <a:r>
              <a:rPr lang="en-US" baseline="0" dirty="0" smtClean="0"/>
              <a:t>Document misstatements identified</a:t>
            </a:r>
          </a:p>
          <a:p>
            <a:pPr marL="228600" lvl="0" indent="-228600">
              <a:buAutoNum type="arabicPeriod"/>
            </a:pPr>
            <a:r>
              <a:rPr lang="en-US" baseline="0" dirty="0" smtClean="0"/>
              <a:t>Consider going concern</a:t>
            </a:r>
          </a:p>
          <a:p>
            <a:pPr marL="228600" lvl="0" indent="-228600">
              <a:buAutoNum type="arabicPeriod"/>
            </a:pPr>
            <a:r>
              <a:rPr lang="en-US" baseline="0" dirty="0" smtClean="0"/>
              <a:t>Are F/S free from Material Misstatements?</a:t>
            </a:r>
          </a:p>
          <a:p>
            <a:pPr marL="228600" lvl="0" indent="-228600">
              <a:buAutoNum type="arabicPeriod"/>
            </a:pPr>
            <a:r>
              <a:rPr lang="en-US" baseline="0" dirty="0" smtClean="0"/>
              <a:t>Prepare communications, including audit report on FS, GAS reports, </a:t>
            </a:r>
            <a:r>
              <a:rPr lang="en-US" baseline="0" dirty="0" err="1" smtClean="0"/>
              <a:t>compliane</a:t>
            </a:r>
            <a:r>
              <a:rPr lang="en-US" baseline="0" dirty="0" smtClean="0"/>
              <a:t> reports, ICOFR reports, AUP reports, communications with TCWG, amongst others</a:t>
            </a:r>
          </a:p>
          <a:p>
            <a:pPr marL="228600" lvl="0" indent="-228600">
              <a:buAutoNum type="arabicPeriod"/>
            </a:pPr>
            <a:endParaRPr lang="en-US" baseline="0" dirty="0" smtClean="0"/>
          </a:p>
          <a:p>
            <a:pPr marL="0" lvl="0" indent="0">
              <a:buNone/>
            </a:pPr>
            <a:r>
              <a:rPr lang="en-US" baseline="0" dirty="0" smtClean="0"/>
              <a:t>Accounting and Review Services</a:t>
            </a:r>
          </a:p>
          <a:p>
            <a:pPr marL="228600" lvl="0" indent="-228600">
              <a:buAutoNum type="arabicPeriod"/>
            </a:pPr>
            <a:r>
              <a:rPr lang="en-US" baseline="0" dirty="0" smtClean="0"/>
              <a:t>Planning (similar to audit services) – determine who is the user of the ultimate reports to be issued</a:t>
            </a:r>
          </a:p>
          <a:p>
            <a:pPr marL="228600" lvl="0" indent="-228600">
              <a:buAutoNum type="arabicPeriod"/>
            </a:pPr>
            <a:r>
              <a:rPr lang="en-US" baseline="0" dirty="0" smtClean="0"/>
              <a:t>Obtain and document evidence to form conclusions</a:t>
            </a:r>
          </a:p>
          <a:p>
            <a:pPr marL="228600" lvl="0" indent="-228600">
              <a:buAutoNum type="arabicPeriod"/>
            </a:pPr>
            <a:r>
              <a:rPr lang="en-US" baseline="0" dirty="0" smtClean="0"/>
              <a:t>Prepare communications, including report in accordance with the engagement, restrictions on use of the reports, </a:t>
            </a:r>
            <a:r>
              <a:rPr lang="en-US" baseline="0" dirty="0" err="1" smtClean="0"/>
              <a:t>communicatins</a:t>
            </a:r>
            <a:r>
              <a:rPr lang="en-US" baseline="0" dirty="0" smtClean="0"/>
              <a:t> to management or TCWG</a:t>
            </a:r>
          </a:p>
          <a:p>
            <a:pPr marL="228600" lvl="0" indent="-228600">
              <a:buAutoNum type="arabicPeriod"/>
            </a:pPr>
            <a:endParaRPr lang="en-US" baseline="0" dirty="0" smtClean="0"/>
          </a:p>
          <a:p>
            <a:pPr marL="0" lvl="0" indent="0">
              <a:buNone/>
            </a:pPr>
            <a:r>
              <a:rPr lang="en-US" baseline="0" dirty="0" smtClean="0"/>
              <a:t>Professional Responsibilities</a:t>
            </a:r>
          </a:p>
          <a:p>
            <a:pPr marL="228600" lvl="0" indent="-228600">
              <a:buAutoNum type="arabicPeriod"/>
            </a:pPr>
            <a:r>
              <a:rPr lang="en-US" baseline="0" dirty="0" smtClean="0"/>
              <a:t>Ethics and Independence, with respect to:</a:t>
            </a:r>
          </a:p>
          <a:p>
            <a:pPr marL="685800" lvl="1" indent="-228600">
              <a:buAutoNum type="arabicPeriod"/>
            </a:pPr>
            <a:r>
              <a:rPr lang="en-US" baseline="0" dirty="0" smtClean="0"/>
              <a:t>AICPA Code of Ethics</a:t>
            </a:r>
          </a:p>
          <a:p>
            <a:pPr marL="685800" lvl="1" indent="-228600">
              <a:buAutoNum type="arabicPeriod"/>
            </a:pPr>
            <a:r>
              <a:rPr lang="en-US" baseline="0" dirty="0" smtClean="0"/>
              <a:t>PCAOB</a:t>
            </a:r>
          </a:p>
          <a:p>
            <a:pPr marL="685800" lvl="1" indent="-228600">
              <a:buAutoNum type="arabicPeriod"/>
            </a:pPr>
            <a:r>
              <a:rPr lang="en-US" baseline="0" dirty="0" smtClean="0"/>
              <a:t>SEC</a:t>
            </a:r>
          </a:p>
          <a:p>
            <a:pPr marL="685800" lvl="1" indent="-228600">
              <a:buAutoNum type="arabicPeriod"/>
            </a:pPr>
            <a:r>
              <a:rPr lang="en-US" baseline="0" dirty="0" smtClean="0"/>
              <a:t>GAO</a:t>
            </a:r>
          </a:p>
          <a:p>
            <a:pPr marL="685800" lvl="1" indent="-228600">
              <a:buAutoNum type="arabicPeriod"/>
            </a:pPr>
            <a:r>
              <a:rPr lang="en-US" baseline="0" dirty="0" smtClean="0"/>
              <a:t>DOL</a:t>
            </a:r>
          </a:p>
          <a:p>
            <a:pPr marL="685800" lvl="1" indent="-228600">
              <a:buAutoNum type="arabicPeriod"/>
            </a:pPr>
            <a:r>
              <a:rPr lang="en-US" baseline="0" dirty="0" smtClean="0"/>
              <a:t>SOX Title II and Title III</a:t>
            </a:r>
          </a:p>
          <a:p>
            <a:pPr marL="685800" lvl="1" indent="-228600">
              <a:buAutoNum type="arabicPeriod"/>
            </a:pPr>
            <a:r>
              <a:rPr lang="en-US" baseline="0" dirty="0" smtClean="0"/>
              <a:t>IFAC Code of Ethics</a:t>
            </a:r>
          </a:p>
          <a:p>
            <a:pPr marL="228600" lvl="0" indent="-228600">
              <a:buAutoNum type="arabicPeriod"/>
            </a:pPr>
            <a:r>
              <a:rPr lang="en-US" baseline="0" dirty="0" smtClean="0"/>
              <a:t>Other professional responsibilities</a:t>
            </a:r>
          </a:p>
          <a:p>
            <a:pPr marL="685800" lvl="1" indent="-228600">
              <a:buAutoNum type="arabicPeriod"/>
            </a:pPr>
            <a:r>
              <a:rPr lang="en-US" baseline="0" dirty="0" smtClean="0"/>
              <a:t>SOX Title I and Title IV</a:t>
            </a:r>
          </a:p>
          <a:p>
            <a:pPr marL="685800" lvl="1"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16EA9EF0-E964-4D15-8C54-C4D8F8FF8A0F}"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793740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EA9EF0-E964-4D15-8C54-C4D8F8FF8A0F}" type="slidenum">
              <a:rPr lang="en-US" smtClean="0"/>
              <a:pPr/>
              <a:t>26</a:t>
            </a:fld>
            <a:endParaRPr lang="en-US"/>
          </a:p>
        </p:txBody>
      </p:sp>
    </p:spTree>
    <p:extLst>
      <p:ext uri="{BB962C8B-B14F-4D97-AF65-F5344CB8AC3E}">
        <p14:creationId xmlns:p14="http://schemas.microsoft.com/office/powerpoint/2010/main" val="1354876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a:t>
            </a:r>
            <a:r>
              <a:rPr lang="en-US" baseline="0" dirty="0" smtClean="0"/>
              <a:t> discussion points:</a:t>
            </a:r>
          </a:p>
          <a:p>
            <a:endParaRPr lang="en-US" baseline="0" dirty="0" smtClean="0"/>
          </a:p>
          <a:p>
            <a:r>
              <a:rPr lang="en-US" baseline="0" dirty="0" smtClean="0"/>
              <a:t>Conceptual Framework, etc.</a:t>
            </a:r>
          </a:p>
          <a:p>
            <a:pPr marL="228600" indent="-228600">
              <a:buAutoNum type="arabicPeriod"/>
            </a:pPr>
            <a:r>
              <a:rPr lang="en-US" baseline="0" dirty="0" smtClean="0"/>
              <a:t>Process for setting standards and roles of the accounting standard setting bodies:</a:t>
            </a:r>
          </a:p>
          <a:p>
            <a:pPr marL="685800" lvl="1" indent="-228600">
              <a:buAutoNum type="arabicPeriod"/>
            </a:pPr>
            <a:r>
              <a:rPr lang="en-US" baseline="0" dirty="0" smtClean="0"/>
              <a:t>SEC</a:t>
            </a:r>
          </a:p>
          <a:p>
            <a:pPr marL="685800" lvl="1" indent="-228600">
              <a:buAutoNum type="arabicPeriod"/>
            </a:pPr>
            <a:r>
              <a:rPr lang="en-US" baseline="0" dirty="0" smtClean="0"/>
              <a:t>FASB</a:t>
            </a:r>
          </a:p>
          <a:p>
            <a:pPr marL="685800" lvl="1" indent="-228600">
              <a:buAutoNum type="arabicPeriod"/>
            </a:pPr>
            <a:r>
              <a:rPr lang="en-US" baseline="0" dirty="0" smtClean="0"/>
              <a:t>IASB</a:t>
            </a:r>
          </a:p>
          <a:p>
            <a:pPr marL="685800" lvl="1" indent="-228600">
              <a:buAutoNum type="arabicPeriod"/>
            </a:pPr>
            <a:r>
              <a:rPr lang="en-US" baseline="0" dirty="0" smtClean="0"/>
              <a:t>GASB</a:t>
            </a:r>
          </a:p>
          <a:p>
            <a:pPr marL="228600" lvl="0" indent="-228600">
              <a:buAutoNum type="arabicPeriod"/>
            </a:pPr>
            <a:r>
              <a:rPr lang="en-US" baseline="0" dirty="0" smtClean="0"/>
              <a:t>Conceptual framework, including financial reporting by businesses, not-for-profits and state &amp; local governments</a:t>
            </a:r>
          </a:p>
          <a:p>
            <a:pPr marL="228600" lvl="0" indent="-228600">
              <a:buAutoNum type="arabicPeriod"/>
            </a:pPr>
            <a:r>
              <a:rPr lang="en-US" baseline="0" dirty="0" smtClean="0"/>
              <a:t>Financial reporting, presentation and disclosures</a:t>
            </a:r>
          </a:p>
          <a:p>
            <a:pPr marL="685800" lvl="1" indent="-228600">
              <a:buAutoNum type="arabicPeriod"/>
            </a:pPr>
            <a:r>
              <a:rPr lang="en-US" baseline="0" dirty="0" smtClean="0"/>
              <a:t>Balance sheet</a:t>
            </a:r>
          </a:p>
          <a:p>
            <a:pPr marL="685800" lvl="1" indent="-228600">
              <a:buAutoNum type="arabicPeriod"/>
            </a:pPr>
            <a:r>
              <a:rPr lang="en-US" baseline="0" dirty="0" smtClean="0"/>
              <a:t>Income statement</a:t>
            </a:r>
          </a:p>
          <a:p>
            <a:pPr marL="685800" lvl="1" indent="-228600">
              <a:buAutoNum type="arabicPeriod"/>
            </a:pPr>
            <a:r>
              <a:rPr lang="en-US" baseline="0" dirty="0" err="1" smtClean="0"/>
              <a:t>Stmnt</a:t>
            </a:r>
            <a:r>
              <a:rPr lang="en-US" baseline="0" dirty="0" smtClean="0"/>
              <a:t> of comprehensive income</a:t>
            </a:r>
          </a:p>
          <a:p>
            <a:pPr marL="685800" lvl="1" indent="-228600">
              <a:buAutoNum type="arabicPeriod"/>
            </a:pPr>
            <a:r>
              <a:rPr lang="en-US" baseline="0" dirty="0" err="1" smtClean="0"/>
              <a:t>Stmnt</a:t>
            </a:r>
            <a:r>
              <a:rPr lang="en-US" baseline="0" dirty="0" smtClean="0"/>
              <a:t> of changes in equity</a:t>
            </a:r>
          </a:p>
          <a:p>
            <a:pPr marL="685800" lvl="1" indent="-228600">
              <a:buAutoNum type="arabicPeriod"/>
            </a:pPr>
            <a:r>
              <a:rPr lang="en-US" baseline="0" dirty="0" smtClean="0"/>
              <a:t>SCF</a:t>
            </a:r>
          </a:p>
          <a:p>
            <a:pPr marL="685800" lvl="1" indent="-228600">
              <a:buAutoNum type="arabicPeriod"/>
            </a:pPr>
            <a:r>
              <a:rPr lang="en-US" baseline="0" dirty="0" smtClean="0"/>
              <a:t>Notes to FS</a:t>
            </a:r>
          </a:p>
          <a:p>
            <a:pPr marL="685800" lvl="1" indent="-228600">
              <a:buAutoNum type="arabicPeriod"/>
            </a:pPr>
            <a:r>
              <a:rPr lang="en-US" baseline="0" dirty="0" smtClean="0"/>
              <a:t>Consolidated/combined FS</a:t>
            </a:r>
          </a:p>
          <a:p>
            <a:pPr marL="685800" lvl="1" indent="-228600">
              <a:buAutoNum type="arabicPeriod"/>
            </a:pPr>
            <a:r>
              <a:rPr lang="en-US" baseline="0" dirty="0" smtClean="0"/>
              <a:t>IFRS adoption</a:t>
            </a:r>
          </a:p>
          <a:p>
            <a:pPr marL="228600" lvl="0" indent="-228600">
              <a:buAutoNum type="arabicPeriod"/>
            </a:pPr>
            <a:r>
              <a:rPr lang="en-US" baseline="0" dirty="0" smtClean="0"/>
              <a:t>SEC Reporting requirements</a:t>
            </a:r>
          </a:p>
          <a:p>
            <a:pPr marL="228600" lvl="0" indent="-228600">
              <a:buAutoNum type="arabicPeriod"/>
            </a:pPr>
            <a:r>
              <a:rPr lang="en-US" baseline="0" dirty="0" smtClean="0"/>
              <a:t>Other presentation, including OCBOA</a:t>
            </a:r>
          </a:p>
          <a:p>
            <a:pPr marL="685800" lvl="1" indent="-228600">
              <a:buAutoNum type="arabicPeriod"/>
            </a:pPr>
            <a:r>
              <a:rPr lang="en-US" baseline="0" dirty="0" smtClean="0"/>
              <a:t>Cash basis</a:t>
            </a:r>
          </a:p>
          <a:p>
            <a:pPr marL="685800" lvl="1" indent="-228600">
              <a:buAutoNum type="arabicPeriod"/>
            </a:pPr>
            <a:r>
              <a:rPr lang="en-US" baseline="0" dirty="0" smtClean="0"/>
              <a:t>Modified cash basis</a:t>
            </a:r>
          </a:p>
          <a:p>
            <a:pPr marL="685800" lvl="1" indent="-228600">
              <a:buAutoNum type="arabicPeriod"/>
            </a:pPr>
            <a:r>
              <a:rPr lang="en-US" baseline="0" dirty="0" smtClean="0"/>
              <a:t>Income tax basis</a:t>
            </a:r>
          </a:p>
          <a:p>
            <a:pPr marL="685800" lvl="1" indent="-228600">
              <a:buAutoNum type="arabicPeriod"/>
            </a:pPr>
            <a:r>
              <a:rPr lang="en-US" baseline="0" dirty="0" smtClean="0"/>
              <a:t>Personal FS</a:t>
            </a:r>
          </a:p>
          <a:p>
            <a:pPr marL="685800" lvl="1" indent="-228600">
              <a:buAutoNum type="arabicPeriod"/>
            </a:pPr>
            <a:r>
              <a:rPr lang="en-US" baseline="0" dirty="0" smtClean="0"/>
              <a:t>FS of EBP or trusts</a:t>
            </a:r>
          </a:p>
          <a:p>
            <a:pPr marL="685800" lvl="1" indent="-228600">
              <a:buAutoNum type="arabicPeriod"/>
            </a:pPr>
            <a:endParaRPr lang="en-US" baseline="0" dirty="0" smtClean="0"/>
          </a:p>
          <a:p>
            <a:pPr marL="0" lvl="0" indent="0">
              <a:buNone/>
            </a:pPr>
            <a:r>
              <a:rPr lang="en-US" baseline="0" dirty="0" smtClean="0"/>
              <a:t>Financial statement accounts: recognition, measurement, valuation, calculation, presentation and disclosures</a:t>
            </a:r>
          </a:p>
          <a:p>
            <a:pPr marL="228600" lvl="0" indent="-228600">
              <a:buAutoNum type="arabicPeriod"/>
            </a:pPr>
            <a:r>
              <a:rPr lang="en-US" baseline="0" dirty="0" smtClean="0"/>
              <a:t>Cash and cash equivalents</a:t>
            </a:r>
          </a:p>
          <a:p>
            <a:pPr marL="228600" lvl="0" indent="-228600">
              <a:buAutoNum type="arabicPeriod"/>
            </a:pPr>
            <a:r>
              <a:rPr lang="en-US" baseline="0" dirty="0" smtClean="0"/>
              <a:t>Receivables</a:t>
            </a:r>
          </a:p>
          <a:p>
            <a:pPr marL="228600" lvl="0" indent="-228600">
              <a:buAutoNum type="arabicPeriod"/>
            </a:pPr>
            <a:r>
              <a:rPr lang="en-US" baseline="0" dirty="0" smtClean="0"/>
              <a:t>Inventory</a:t>
            </a:r>
          </a:p>
          <a:p>
            <a:pPr marL="228600" lvl="0" indent="-228600">
              <a:buAutoNum type="arabicPeriod"/>
            </a:pPr>
            <a:r>
              <a:rPr lang="en-US" baseline="0" dirty="0" smtClean="0"/>
              <a:t>PPE</a:t>
            </a:r>
          </a:p>
          <a:p>
            <a:pPr marL="228600" lvl="0" indent="-228600">
              <a:buAutoNum type="arabicPeriod"/>
            </a:pPr>
            <a:r>
              <a:rPr lang="en-US" baseline="0" dirty="0" smtClean="0"/>
              <a:t>Investments, including fair value, AFS, HTM, joint ventures, equity method investments and property</a:t>
            </a:r>
          </a:p>
          <a:p>
            <a:pPr marL="228600" lvl="0" indent="-228600">
              <a:buAutoNum type="arabicPeriod"/>
            </a:pPr>
            <a:r>
              <a:rPr lang="en-US" baseline="0" dirty="0" smtClean="0"/>
              <a:t>Intangible assets, including goodwill</a:t>
            </a:r>
          </a:p>
          <a:p>
            <a:pPr marL="228600" lvl="0" indent="-228600">
              <a:buAutoNum type="arabicPeriod"/>
            </a:pPr>
            <a:r>
              <a:rPr lang="en-US" baseline="0" dirty="0" smtClean="0"/>
              <a:t>AP and accruals</a:t>
            </a:r>
          </a:p>
          <a:p>
            <a:pPr marL="228600" lvl="0" indent="-228600">
              <a:buAutoNum type="arabicPeriod"/>
            </a:pPr>
            <a:r>
              <a:rPr lang="en-US" baseline="0" dirty="0" smtClean="0"/>
              <a:t>Deferred revenue</a:t>
            </a:r>
          </a:p>
          <a:p>
            <a:pPr marL="228600" lvl="0" indent="-228600">
              <a:buAutoNum type="arabicPeriod"/>
            </a:pPr>
            <a:r>
              <a:rPr lang="en-US" baseline="0" dirty="0" smtClean="0"/>
              <a:t>Long term debt, including notes, bonds, convertible debt, modifications &amp; extinguishments, troubled debt restructuring and debt covenant compliance</a:t>
            </a:r>
          </a:p>
          <a:p>
            <a:pPr marL="228600" lvl="0" indent="-228600">
              <a:buAutoNum type="arabicPeriod"/>
            </a:pPr>
            <a:r>
              <a:rPr lang="en-US" baseline="0" dirty="0" smtClean="0"/>
              <a:t>Equity</a:t>
            </a:r>
          </a:p>
          <a:p>
            <a:pPr marL="228600" lvl="0" indent="-228600">
              <a:buAutoNum type="arabicPeriod"/>
            </a:pPr>
            <a:r>
              <a:rPr lang="en-US" baseline="0" dirty="0" smtClean="0"/>
              <a:t>Revenue recognition</a:t>
            </a:r>
          </a:p>
          <a:p>
            <a:pPr marL="228600" lvl="0" indent="-228600">
              <a:buAutoNum type="arabicPeriod"/>
            </a:pPr>
            <a:r>
              <a:rPr lang="en-US" baseline="0" dirty="0" smtClean="0"/>
              <a:t>Costs and expenses</a:t>
            </a:r>
          </a:p>
          <a:p>
            <a:pPr marL="228600" lvl="0" indent="-228600">
              <a:buAutoNum type="arabicPeriod"/>
            </a:pPr>
            <a:r>
              <a:rPr lang="en-US" baseline="0" dirty="0" smtClean="0"/>
              <a:t>Compensation and benefits, including compensated absences, deferred comp, nonretirement post-employment benefits, retirement benefits and stock comp</a:t>
            </a:r>
          </a:p>
          <a:p>
            <a:pPr marL="228600" lvl="0" indent="-228600">
              <a:buAutoNum type="arabicPeriod"/>
            </a:pPr>
            <a:r>
              <a:rPr lang="en-US" baseline="0" dirty="0" smtClean="0"/>
              <a:t>Income taxes</a:t>
            </a:r>
          </a:p>
          <a:p>
            <a:pPr marL="228600" lvl="0" indent="-228600">
              <a:buAutoNum type="arabicPeriod"/>
            </a:pPr>
            <a:endParaRPr lang="en-US" baseline="0" dirty="0" smtClean="0"/>
          </a:p>
          <a:p>
            <a:pPr marL="0" lvl="0" indent="0">
              <a:buNone/>
            </a:pPr>
            <a:r>
              <a:rPr lang="en-US" baseline="0" dirty="0" smtClean="0"/>
              <a:t>Specific transactions, events and disclosures: recognition, measurement, valuation, calculation, presentation and disclosures</a:t>
            </a:r>
          </a:p>
          <a:p>
            <a:pPr marL="228600" lvl="0" indent="-228600">
              <a:buAutoNum type="arabicPeriod"/>
            </a:pPr>
            <a:r>
              <a:rPr lang="en-US" baseline="0" dirty="0" smtClean="0"/>
              <a:t>Accounting changes and error corrections</a:t>
            </a:r>
          </a:p>
          <a:p>
            <a:pPr marL="228600" lvl="0" indent="-228600">
              <a:buAutoNum type="arabicPeriod"/>
            </a:pPr>
            <a:r>
              <a:rPr lang="en-US" baseline="0" dirty="0" smtClean="0"/>
              <a:t>ARO and Environmental</a:t>
            </a:r>
          </a:p>
          <a:p>
            <a:pPr marL="228600" lvl="0" indent="-228600">
              <a:buAutoNum type="arabicPeriod"/>
            </a:pPr>
            <a:r>
              <a:rPr lang="en-US" baseline="0" dirty="0" smtClean="0"/>
              <a:t>Business combinations</a:t>
            </a:r>
          </a:p>
          <a:p>
            <a:pPr marL="228600" lvl="0" indent="-228600">
              <a:buAutoNum type="arabicPeriod"/>
            </a:pPr>
            <a:r>
              <a:rPr lang="en-US" baseline="0" dirty="0" smtClean="0"/>
              <a:t>Consolidation</a:t>
            </a:r>
          </a:p>
          <a:p>
            <a:pPr marL="228600" lvl="0" indent="-228600">
              <a:buAutoNum type="arabicPeriod"/>
            </a:pPr>
            <a:r>
              <a:rPr lang="en-US" baseline="0" dirty="0" smtClean="0"/>
              <a:t>Commitments, contingencies and guarantees</a:t>
            </a:r>
          </a:p>
          <a:p>
            <a:pPr marL="228600" lvl="0" indent="-228600">
              <a:buAutoNum type="arabicPeriod"/>
            </a:pPr>
            <a:r>
              <a:rPr lang="en-US" baseline="0" dirty="0" smtClean="0"/>
              <a:t>EPS</a:t>
            </a:r>
          </a:p>
          <a:p>
            <a:pPr marL="228600" lvl="0" indent="-228600">
              <a:buAutoNum type="arabicPeriod"/>
            </a:pPr>
            <a:r>
              <a:rPr lang="en-US" baseline="0" dirty="0" smtClean="0"/>
              <a:t>Disc Ops</a:t>
            </a:r>
          </a:p>
          <a:p>
            <a:pPr marL="228600" lvl="0" indent="-228600">
              <a:buAutoNum type="arabicPeriod"/>
            </a:pPr>
            <a:r>
              <a:rPr lang="en-US" baseline="0" dirty="0" smtClean="0"/>
              <a:t>Extraordinary or unusual</a:t>
            </a:r>
          </a:p>
          <a:p>
            <a:pPr marL="228600" lvl="0" indent="-228600">
              <a:buAutoNum type="arabicPeriod"/>
            </a:pPr>
            <a:r>
              <a:rPr lang="en-US" baseline="0" dirty="0" smtClean="0"/>
              <a:t>FV</a:t>
            </a:r>
          </a:p>
          <a:p>
            <a:pPr marL="228600" lvl="0" indent="-228600">
              <a:buAutoNum type="arabicPeriod"/>
            </a:pPr>
            <a:r>
              <a:rPr lang="en-US" baseline="0" dirty="0" smtClean="0"/>
              <a:t>Derivatives and hedges</a:t>
            </a:r>
          </a:p>
          <a:p>
            <a:pPr marL="228600" lvl="0" indent="-228600">
              <a:buAutoNum type="arabicPeriod"/>
            </a:pPr>
            <a:r>
              <a:rPr lang="en-US" baseline="0" dirty="0" smtClean="0"/>
              <a:t>FX</a:t>
            </a:r>
          </a:p>
          <a:p>
            <a:pPr marL="228600" lvl="0" indent="-228600">
              <a:buAutoNum type="arabicPeriod"/>
            </a:pPr>
            <a:r>
              <a:rPr lang="en-US" baseline="0" dirty="0" smtClean="0"/>
              <a:t>Impairment</a:t>
            </a:r>
          </a:p>
          <a:p>
            <a:pPr marL="228600" lvl="0" indent="-228600">
              <a:buAutoNum type="arabicPeriod"/>
            </a:pPr>
            <a:r>
              <a:rPr lang="en-US" baseline="0" dirty="0" smtClean="0"/>
              <a:t>Interim reporting</a:t>
            </a:r>
          </a:p>
          <a:p>
            <a:pPr marL="228600" lvl="0" indent="-228600">
              <a:buAutoNum type="arabicPeriod"/>
            </a:pPr>
            <a:r>
              <a:rPr lang="en-US" baseline="0" dirty="0" smtClean="0"/>
              <a:t>Leases</a:t>
            </a:r>
          </a:p>
          <a:p>
            <a:pPr marL="228600" lvl="0" indent="-228600">
              <a:buAutoNum type="arabicPeriod"/>
            </a:pPr>
            <a:r>
              <a:rPr lang="en-US" baseline="0" dirty="0" smtClean="0"/>
              <a:t>Equity vs. Liabilities</a:t>
            </a:r>
          </a:p>
          <a:p>
            <a:pPr marL="228600" lvl="0" indent="-228600">
              <a:buAutoNum type="arabicPeriod"/>
            </a:pPr>
            <a:r>
              <a:rPr lang="en-US" baseline="0" dirty="0" smtClean="0"/>
              <a:t>Nonmonetary transactions</a:t>
            </a:r>
          </a:p>
          <a:p>
            <a:pPr marL="228600" lvl="0" indent="-228600">
              <a:buAutoNum type="arabicPeriod"/>
            </a:pPr>
            <a:r>
              <a:rPr lang="en-US" baseline="0" dirty="0" smtClean="0"/>
              <a:t>Related parties</a:t>
            </a:r>
          </a:p>
          <a:p>
            <a:pPr marL="228600" lvl="0" indent="-228600">
              <a:buAutoNum type="arabicPeriod"/>
            </a:pPr>
            <a:r>
              <a:rPr lang="en-US" baseline="0" dirty="0" smtClean="0"/>
              <a:t>R&amp;D</a:t>
            </a:r>
          </a:p>
          <a:p>
            <a:pPr marL="228600" lvl="0" indent="-228600">
              <a:buAutoNum type="arabicPeriod"/>
            </a:pPr>
            <a:r>
              <a:rPr lang="en-US" baseline="0" dirty="0" smtClean="0"/>
              <a:t>Risks and uncertainties</a:t>
            </a:r>
          </a:p>
          <a:p>
            <a:pPr marL="228600" lvl="0" indent="-228600">
              <a:buAutoNum type="arabicPeriod"/>
            </a:pPr>
            <a:r>
              <a:rPr lang="en-US" baseline="0" dirty="0" smtClean="0"/>
              <a:t>Segments</a:t>
            </a:r>
          </a:p>
          <a:p>
            <a:pPr marL="228600" lvl="0" indent="-228600">
              <a:buAutoNum type="arabicPeriod"/>
            </a:pPr>
            <a:r>
              <a:rPr lang="en-US" baseline="0" dirty="0" smtClean="0"/>
              <a:t>Software</a:t>
            </a:r>
          </a:p>
          <a:p>
            <a:pPr marL="228600" lvl="0" indent="-228600">
              <a:buAutoNum type="arabicPeriod"/>
            </a:pPr>
            <a:r>
              <a:rPr lang="en-US" baseline="0" dirty="0" smtClean="0"/>
              <a:t>Subsequent events</a:t>
            </a:r>
          </a:p>
          <a:p>
            <a:pPr marL="228600" lvl="0" indent="-228600">
              <a:buAutoNum type="arabicPeriod"/>
            </a:pPr>
            <a:r>
              <a:rPr lang="en-US" baseline="0" dirty="0" smtClean="0"/>
              <a:t>Transfers and servicing of financial assets</a:t>
            </a:r>
          </a:p>
          <a:p>
            <a:pPr marL="228600" lvl="0" indent="-228600">
              <a:buAutoNum type="arabicPeriod"/>
            </a:pPr>
            <a:endParaRPr lang="en-US" baseline="0" dirty="0" smtClean="0"/>
          </a:p>
          <a:p>
            <a:pPr marL="0" lvl="0" indent="0">
              <a:buNone/>
            </a:pPr>
            <a:r>
              <a:rPr lang="en-US" baseline="0" dirty="0" smtClean="0"/>
              <a:t>Governmental accounting and reporting:</a:t>
            </a:r>
          </a:p>
          <a:p>
            <a:pPr marL="228600" lvl="0" indent="-228600">
              <a:buAutoNum type="arabicPeriod"/>
            </a:pPr>
            <a:r>
              <a:rPr lang="en-US" baseline="0" dirty="0" smtClean="0"/>
              <a:t>Governmental accounting concepts, including basis of accounting, fund accounting, and budgetary accounting</a:t>
            </a:r>
          </a:p>
          <a:p>
            <a:pPr marL="228600" lvl="0" indent="-228600">
              <a:buAutoNum type="arabicPeriod"/>
            </a:pPr>
            <a:r>
              <a:rPr lang="en-US" baseline="0" dirty="0" smtClean="0"/>
              <a:t>CAFR statements, including Government-wide financials, fund financials (</a:t>
            </a:r>
            <a:r>
              <a:rPr lang="en-US" baseline="0" dirty="0" err="1" smtClean="0"/>
              <a:t>gov’tal</a:t>
            </a:r>
            <a:r>
              <a:rPr lang="en-US" baseline="0" dirty="0" smtClean="0"/>
              <a:t>, proprietary, fiduciary), notes, MD&amp;A, RSI, combining statements and reconciliations used to derive government-wide statements</a:t>
            </a:r>
          </a:p>
          <a:p>
            <a:pPr marL="228600" lvl="0" indent="-228600">
              <a:buAutoNum type="arabicPeriod"/>
            </a:pPr>
            <a:r>
              <a:rPr lang="en-US" baseline="0" dirty="0" smtClean="0"/>
              <a:t>Financial reporting entity, including blended and discrete component units</a:t>
            </a:r>
          </a:p>
          <a:p>
            <a:pPr marL="228600" lvl="0" indent="-228600">
              <a:buAutoNum type="arabicPeriod"/>
            </a:pPr>
            <a:r>
              <a:rPr lang="en-US" baseline="0" dirty="0" smtClean="0"/>
              <a:t>Typical items and specific transactions:</a:t>
            </a:r>
          </a:p>
          <a:p>
            <a:pPr marL="685800" lvl="1" indent="-228600">
              <a:buAutoNum type="arabicPeriod"/>
            </a:pPr>
            <a:r>
              <a:rPr lang="en-US" baseline="0" dirty="0" smtClean="0"/>
              <a:t>Net assets and components</a:t>
            </a:r>
          </a:p>
          <a:p>
            <a:pPr marL="685800" lvl="1" indent="-228600">
              <a:buAutoNum type="arabicPeriod"/>
            </a:pPr>
            <a:r>
              <a:rPr lang="en-US" baseline="0" dirty="0" smtClean="0"/>
              <a:t>Fund balances and components</a:t>
            </a:r>
          </a:p>
          <a:p>
            <a:pPr marL="685800" lvl="1" indent="-228600">
              <a:buAutoNum type="arabicPeriod"/>
            </a:pPr>
            <a:r>
              <a:rPr lang="en-US" baseline="0" dirty="0" smtClean="0"/>
              <a:t>Capital assets and infrastructure</a:t>
            </a:r>
          </a:p>
          <a:p>
            <a:pPr marL="685800" lvl="1" indent="-228600">
              <a:buAutoNum type="arabicPeriod"/>
            </a:pPr>
            <a:r>
              <a:rPr lang="en-US" baseline="0" dirty="0" smtClean="0"/>
              <a:t>General LT liabilities</a:t>
            </a:r>
          </a:p>
          <a:p>
            <a:pPr marL="685800" lvl="1" indent="-228600">
              <a:buAutoNum type="arabicPeriod"/>
            </a:pPr>
            <a:r>
              <a:rPr lang="en-US" baseline="0" dirty="0" err="1" smtClean="0"/>
              <a:t>Interfund</a:t>
            </a:r>
            <a:r>
              <a:rPr lang="en-US" baseline="0" dirty="0" smtClean="0"/>
              <a:t> transfers</a:t>
            </a:r>
          </a:p>
          <a:p>
            <a:pPr marL="685800" lvl="1" indent="-228600">
              <a:buAutoNum type="arabicPeriod"/>
            </a:pPr>
            <a:r>
              <a:rPr lang="en-US" baseline="0" dirty="0" err="1" smtClean="0"/>
              <a:t>Nonexchange</a:t>
            </a:r>
            <a:r>
              <a:rPr lang="en-US" baseline="0" dirty="0" smtClean="0"/>
              <a:t> revenue transactions</a:t>
            </a:r>
          </a:p>
          <a:p>
            <a:pPr marL="685800" lvl="1" indent="-228600">
              <a:buAutoNum type="arabicPeriod"/>
            </a:pPr>
            <a:r>
              <a:rPr lang="en-US" baseline="0" dirty="0" smtClean="0"/>
              <a:t>Expenditures</a:t>
            </a:r>
          </a:p>
          <a:p>
            <a:pPr marL="685800" lvl="1" indent="-228600">
              <a:buAutoNum type="arabicPeriod"/>
            </a:pPr>
            <a:r>
              <a:rPr lang="en-US" baseline="0" dirty="0" smtClean="0"/>
              <a:t>Special items</a:t>
            </a:r>
          </a:p>
          <a:p>
            <a:pPr marL="685800" lvl="1" indent="-228600">
              <a:buAutoNum type="arabicPeriod"/>
            </a:pPr>
            <a:r>
              <a:rPr lang="en-US" baseline="0" dirty="0" smtClean="0"/>
              <a:t>Encumbrances</a:t>
            </a:r>
          </a:p>
          <a:p>
            <a:pPr marL="228600" lvl="0" indent="-228600">
              <a:buAutoNum type="arabicPeriod"/>
            </a:pPr>
            <a:r>
              <a:rPr lang="en-US" baseline="0" dirty="0" smtClean="0"/>
              <a:t>Accounting and reporting of governmental NPOs</a:t>
            </a:r>
          </a:p>
          <a:p>
            <a:pPr marL="228600" lvl="0" indent="-228600">
              <a:buAutoNum type="arabicPeriod"/>
            </a:pPr>
            <a:endParaRPr lang="en-US" baseline="0" dirty="0" smtClean="0"/>
          </a:p>
          <a:p>
            <a:pPr marL="0" lvl="0" indent="0">
              <a:buNone/>
            </a:pPr>
            <a:r>
              <a:rPr lang="en-US" baseline="0" dirty="0" smtClean="0"/>
              <a:t>Not-for-profit (nongovernmental) accounting and reporting:</a:t>
            </a:r>
          </a:p>
          <a:p>
            <a:pPr marL="228600" lvl="0" indent="-228600">
              <a:buAutoNum type="arabicPeriod"/>
            </a:pPr>
            <a:r>
              <a:rPr lang="en-US" baseline="0" dirty="0" smtClean="0"/>
              <a:t>Financial statements</a:t>
            </a:r>
          </a:p>
          <a:p>
            <a:pPr marL="685800" lvl="1" indent="-228600">
              <a:buAutoNum type="arabicPeriod"/>
            </a:pPr>
            <a:r>
              <a:rPr lang="en-US" baseline="0" dirty="0" err="1" smtClean="0"/>
              <a:t>Stmnt</a:t>
            </a:r>
            <a:r>
              <a:rPr lang="en-US" baseline="0" dirty="0" smtClean="0"/>
              <a:t> of financial position</a:t>
            </a:r>
          </a:p>
          <a:p>
            <a:pPr marL="685800" lvl="1" indent="-228600">
              <a:buAutoNum type="arabicPeriod"/>
            </a:pPr>
            <a:r>
              <a:rPr lang="en-US" baseline="0" dirty="0" err="1" smtClean="0"/>
              <a:t>Stmnt</a:t>
            </a:r>
            <a:r>
              <a:rPr lang="en-US" baseline="0" dirty="0" smtClean="0"/>
              <a:t> of activities</a:t>
            </a:r>
          </a:p>
          <a:p>
            <a:pPr marL="685800" lvl="1" indent="-228600">
              <a:buAutoNum type="arabicPeriod"/>
            </a:pPr>
            <a:r>
              <a:rPr lang="en-US" baseline="0" dirty="0" smtClean="0"/>
              <a:t>SCF</a:t>
            </a:r>
          </a:p>
          <a:p>
            <a:pPr marL="685800" lvl="1" indent="-228600">
              <a:buAutoNum type="arabicPeriod"/>
            </a:pPr>
            <a:r>
              <a:rPr lang="en-US" baseline="0" dirty="0" err="1" smtClean="0"/>
              <a:t>Stmnt</a:t>
            </a:r>
            <a:r>
              <a:rPr lang="en-US" baseline="0" dirty="0" smtClean="0"/>
              <a:t> of functional expenses</a:t>
            </a:r>
          </a:p>
          <a:p>
            <a:pPr marL="228600" lvl="0" indent="-228600">
              <a:buAutoNum type="arabicPeriod"/>
            </a:pPr>
            <a:r>
              <a:rPr lang="en-US" baseline="0" dirty="0" smtClean="0"/>
              <a:t>Typical items and specific transactions:</a:t>
            </a:r>
          </a:p>
          <a:p>
            <a:pPr marL="685800" lvl="1" indent="-228600">
              <a:buAutoNum type="arabicPeriod"/>
            </a:pPr>
            <a:r>
              <a:rPr lang="en-US" baseline="0" dirty="0" smtClean="0"/>
              <a:t>Support, revenues and contributions</a:t>
            </a:r>
          </a:p>
          <a:p>
            <a:pPr marL="685800" lvl="1" indent="-228600">
              <a:buAutoNum type="arabicPeriod"/>
            </a:pPr>
            <a:r>
              <a:rPr lang="en-US" baseline="0" dirty="0" smtClean="0"/>
              <a:t>Types of restrictions on resources</a:t>
            </a:r>
          </a:p>
          <a:p>
            <a:pPr marL="685800" lvl="1" indent="-228600">
              <a:buAutoNum type="arabicPeriod"/>
            </a:pPr>
            <a:r>
              <a:rPr lang="en-US" baseline="0" dirty="0" smtClean="0"/>
              <a:t>Types of net assets</a:t>
            </a:r>
          </a:p>
          <a:p>
            <a:pPr marL="685800" lvl="1" indent="-228600">
              <a:buAutoNum type="arabicPeriod"/>
            </a:pPr>
            <a:r>
              <a:rPr lang="en-US" baseline="0" dirty="0" smtClean="0"/>
              <a:t>Expenses, including depreciation and functional expenses</a:t>
            </a:r>
          </a:p>
          <a:p>
            <a:pPr marL="685800" lvl="1" indent="-228600">
              <a:buAutoNum type="arabicPeriod"/>
            </a:pPr>
            <a:r>
              <a:rPr lang="en-US" baseline="0" dirty="0" smtClean="0"/>
              <a:t>Investments</a:t>
            </a:r>
          </a:p>
          <a:p>
            <a:pPr marL="228600" lvl="0" indent="-228600">
              <a:buAutoNum type="arabicPeriod"/>
            </a:pPr>
            <a:endParaRPr lang="en-US" baseline="0" dirty="0" smtClean="0"/>
          </a:p>
          <a:p>
            <a:pPr marL="0" lvl="0" indent="0">
              <a:buNone/>
            </a:pPr>
            <a:endParaRPr lang="en-US" baseline="0" dirty="0" smtClean="0"/>
          </a:p>
          <a:p>
            <a:pPr marL="228600" lvl="0" indent="-228600">
              <a:buAutoNum type="arabicPeriod"/>
            </a:pPr>
            <a:endParaRPr lang="en-US" dirty="0"/>
          </a:p>
        </p:txBody>
      </p:sp>
      <p:sp>
        <p:nvSpPr>
          <p:cNvPr id="4" name="Slide Number Placeholder 3"/>
          <p:cNvSpPr>
            <a:spLocks noGrp="1"/>
          </p:cNvSpPr>
          <p:nvPr>
            <p:ph type="sldNum" sz="quarter" idx="10"/>
          </p:nvPr>
        </p:nvSpPr>
        <p:spPr/>
        <p:txBody>
          <a:bodyPr/>
          <a:lstStyle/>
          <a:p>
            <a:fld id="{16EA9EF0-E964-4D15-8C54-C4D8F8FF8A0F}"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077925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a:t>
            </a:r>
            <a:r>
              <a:rPr lang="en-US" baseline="0" dirty="0" smtClean="0"/>
              <a:t> discussion points:</a:t>
            </a:r>
          </a:p>
          <a:p>
            <a:endParaRPr lang="en-US" baseline="0" dirty="0" smtClean="0"/>
          </a:p>
          <a:p>
            <a:r>
              <a:rPr lang="en-US" baseline="0" dirty="0" smtClean="0"/>
              <a:t>Ethics, professional and legal responsibilities</a:t>
            </a:r>
          </a:p>
          <a:p>
            <a:pPr marL="228600" indent="-228600">
              <a:buAutoNum type="arabicPeriod"/>
            </a:pPr>
            <a:r>
              <a:rPr lang="en-US" baseline="0" dirty="0" smtClean="0"/>
              <a:t>Ethics and responsibilities in tax practice</a:t>
            </a:r>
          </a:p>
          <a:p>
            <a:pPr marL="228600" indent="-228600">
              <a:buAutoNum type="arabicPeriod"/>
            </a:pPr>
            <a:r>
              <a:rPr lang="en-US" baseline="0" dirty="0" smtClean="0"/>
              <a:t>Licensing and disciplinary systems (state boards and regulatory agencies)</a:t>
            </a:r>
          </a:p>
          <a:p>
            <a:pPr marL="228600" indent="-228600">
              <a:buAutoNum type="arabicPeriod"/>
            </a:pPr>
            <a:r>
              <a:rPr lang="en-US" dirty="0" smtClean="0"/>
              <a:t>Legal duties</a:t>
            </a:r>
            <a:r>
              <a:rPr lang="en-US" baseline="0" dirty="0" smtClean="0"/>
              <a:t> and responsibilities</a:t>
            </a:r>
          </a:p>
          <a:p>
            <a:pPr marL="228600" indent="-228600">
              <a:buAutoNum type="arabicPeriod"/>
            </a:pPr>
            <a:endParaRPr lang="en-US" baseline="0" dirty="0" smtClean="0"/>
          </a:p>
          <a:p>
            <a:pPr marL="0" indent="0">
              <a:buNone/>
            </a:pPr>
            <a:r>
              <a:rPr lang="en-US" baseline="0" dirty="0" smtClean="0"/>
              <a:t>Business Law</a:t>
            </a:r>
          </a:p>
          <a:p>
            <a:pPr marL="228600" indent="-228600">
              <a:buAutoNum type="arabicPeriod"/>
            </a:pPr>
            <a:r>
              <a:rPr lang="en-US" baseline="0" dirty="0" smtClean="0"/>
              <a:t>Agency rules, including formation, termination, authority of agents and principals, and duties/liabilities of agents and principals</a:t>
            </a:r>
          </a:p>
          <a:p>
            <a:pPr marL="228600" indent="-228600">
              <a:buAutoNum type="arabicPeriod"/>
            </a:pPr>
            <a:r>
              <a:rPr lang="en-US" baseline="0" dirty="0" smtClean="0"/>
              <a:t>Contracts, including formation, performance, assignments, breaches and remedies</a:t>
            </a:r>
          </a:p>
          <a:p>
            <a:pPr marL="228600" indent="-228600">
              <a:buAutoNum type="arabicPeriod"/>
            </a:pPr>
            <a:r>
              <a:rPr lang="en-US" baseline="0" dirty="0" smtClean="0"/>
              <a:t>Uniform Commercial Code</a:t>
            </a:r>
          </a:p>
          <a:p>
            <a:pPr marL="228600" indent="-228600">
              <a:buAutoNum type="arabicPeriod"/>
            </a:pPr>
            <a:r>
              <a:rPr lang="en-US" baseline="0" dirty="0" smtClean="0"/>
              <a:t>Debtor-Creditor relationships</a:t>
            </a:r>
          </a:p>
          <a:p>
            <a:pPr marL="228600" indent="-228600">
              <a:buAutoNum type="arabicPeriod"/>
            </a:pPr>
            <a:r>
              <a:rPr lang="en-US" baseline="0" dirty="0" smtClean="0"/>
              <a:t>Government regulation of business</a:t>
            </a:r>
          </a:p>
          <a:p>
            <a:pPr marL="228600" indent="-228600">
              <a:buAutoNum type="arabicPeriod"/>
            </a:pPr>
            <a:r>
              <a:rPr lang="en-US" baseline="0" dirty="0" smtClean="0"/>
              <a:t>Business structures</a:t>
            </a:r>
          </a:p>
          <a:p>
            <a:pPr marL="0" indent="0">
              <a:buNone/>
            </a:pPr>
            <a:endParaRPr lang="en-US" baseline="0" dirty="0" smtClean="0"/>
          </a:p>
          <a:p>
            <a:pPr marL="0" indent="0">
              <a:buNone/>
            </a:pPr>
            <a:r>
              <a:rPr lang="en-US" baseline="0" dirty="0" smtClean="0"/>
              <a:t>Federal Tax process, procedures, accounting and planning</a:t>
            </a:r>
          </a:p>
          <a:p>
            <a:pPr marL="228600" indent="-228600">
              <a:buAutoNum type="arabicPeriod"/>
            </a:pPr>
            <a:r>
              <a:rPr lang="en-US" baseline="0" dirty="0" smtClean="0"/>
              <a:t>Federal Tax Legislative process</a:t>
            </a:r>
          </a:p>
          <a:p>
            <a:pPr marL="228600" indent="-228600">
              <a:buAutoNum type="arabicPeriod"/>
            </a:pPr>
            <a:r>
              <a:rPr lang="en-US" baseline="0" dirty="0" smtClean="0"/>
              <a:t>Federal Tax Procedures, including due dates and extensions, IRS audits and appeals, judicial process, required disclosures, penalties and statutes of limitations</a:t>
            </a:r>
          </a:p>
          <a:p>
            <a:pPr marL="228600" indent="-228600">
              <a:buAutoNum type="arabicPeriod"/>
            </a:pPr>
            <a:r>
              <a:rPr lang="en-US" baseline="0" dirty="0" smtClean="0"/>
              <a:t>Accounting periods and methods, such as revenue recognition, inventory valuation, etc.</a:t>
            </a:r>
          </a:p>
          <a:p>
            <a:pPr marL="228600" indent="-228600">
              <a:buAutoNum type="arabicPeriod"/>
            </a:pPr>
            <a:r>
              <a:rPr lang="en-US" baseline="0" dirty="0" smtClean="0"/>
              <a:t>Tax return elections</a:t>
            </a:r>
          </a:p>
          <a:p>
            <a:pPr marL="228600" indent="-228600">
              <a:buAutoNum type="arabicPeriod"/>
            </a:pPr>
            <a:r>
              <a:rPr lang="en-US" baseline="0" dirty="0" smtClean="0"/>
              <a:t>Tax planning</a:t>
            </a:r>
          </a:p>
          <a:p>
            <a:pPr marL="228600" indent="-228600">
              <a:buAutoNum type="arabicPeriod"/>
            </a:pPr>
            <a:r>
              <a:rPr lang="en-US" baseline="0" dirty="0" smtClean="0"/>
              <a:t>Tax research and communication, including the authoritative hierarchy</a:t>
            </a:r>
          </a:p>
          <a:p>
            <a:pPr marL="228600" indent="-228600">
              <a:buAutoNum type="arabicPeriod"/>
            </a:pPr>
            <a:endParaRPr lang="en-US" baseline="0" dirty="0" smtClean="0"/>
          </a:p>
          <a:p>
            <a:pPr marL="0" indent="0">
              <a:buNone/>
            </a:pPr>
            <a:r>
              <a:rPr lang="en-US" baseline="0" dirty="0" smtClean="0"/>
              <a:t>Federal Taxation of property transactions</a:t>
            </a:r>
          </a:p>
          <a:p>
            <a:pPr marL="228600" indent="-228600">
              <a:buAutoNum type="arabicPeriod"/>
            </a:pPr>
            <a:r>
              <a:rPr lang="en-US" baseline="0" dirty="0" smtClean="0"/>
              <a:t>Types of assets</a:t>
            </a:r>
          </a:p>
          <a:p>
            <a:pPr marL="228600" indent="-228600">
              <a:buAutoNum type="arabicPeriod"/>
            </a:pPr>
            <a:r>
              <a:rPr lang="en-US" baseline="0" dirty="0" smtClean="0"/>
              <a:t>Basis and holding periods</a:t>
            </a:r>
          </a:p>
          <a:p>
            <a:pPr marL="228600" indent="-228600">
              <a:buAutoNum type="arabicPeriod"/>
            </a:pPr>
            <a:r>
              <a:rPr lang="en-US" baseline="0" dirty="0" smtClean="0"/>
              <a:t>Cost recovery (i.e. depreciation et al.)</a:t>
            </a:r>
          </a:p>
          <a:p>
            <a:pPr marL="228600" indent="-228600">
              <a:buAutoNum type="arabicPeriod"/>
            </a:pPr>
            <a:r>
              <a:rPr lang="en-US" baseline="0" dirty="0" smtClean="0"/>
              <a:t>Taxable/nontaxable sales and exchanges</a:t>
            </a:r>
          </a:p>
          <a:p>
            <a:pPr marL="228600" indent="-228600">
              <a:buAutoNum type="arabicPeriod"/>
            </a:pPr>
            <a:r>
              <a:rPr lang="en-US" baseline="0" dirty="0" smtClean="0"/>
              <a:t>Gains, losses and netting</a:t>
            </a:r>
          </a:p>
          <a:p>
            <a:pPr marL="228600" indent="-228600">
              <a:buAutoNum type="arabicPeriod"/>
            </a:pPr>
            <a:r>
              <a:rPr lang="en-US" baseline="0" dirty="0" smtClean="0"/>
              <a:t>Related parties</a:t>
            </a:r>
          </a:p>
          <a:p>
            <a:pPr marL="228600" indent="-228600">
              <a:buAutoNum type="arabicPeriod"/>
            </a:pPr>
            <a:r>
              <a:rPr lang="en-US" baseline="0" dirty="0" smtClean="0"/>
              <a:t>Estates and gifts</a:t>
            </a:r>
          </a:p>
          <a:p>
            <a:pPr marL="228600" indent="-228600">
              <a:buAutoNum type="arabicPeriod"/>
            </a:pPr>
            <a:endParaRPr lang="en-US" baseline="0" dirty="0" smtClean="0"/>
          </a:p>
          <a:p>
            <a:pPr marL="0" indent="0">
              <a:buNone/>
            </a:pPr>
            <a:r>
              <a:rPr lang="en-US" baseline="0" dirty="0" smtClean="0"/>
              <a:t>Federal taxation of individuals</a:t>
            </a:r>
          </a:p>
          <a:p>
            <a:pPr marL="228600" indent="-228600">
              <a:buAutoNum type="arabicPeriod"/>
            </a:pPr>
            <a:r>
              <a:rPr lang="en-US" baseline="0" dirty="0" smtClean="0"/>
              <a:t>Gross income, including characterization and inclusion/exclusion</a:t>
            </a:r>
          </a:p>
          <a:p>
            <a:pPr marL="228600" indent="-228600">
              <a:buAutoNum type="arabicPeriod"/>
            </a:pPr>
            <a:r>
              <a:rPr lang="en-US" baseline="0" dirty="0" smtClean="0"/>
              <a:t>Reporting of items from pass-through entities</a:t>
            </a:r>
          </a:p>
          <a:p>
            <a:pPr marL="228600" indent="-228600">
              <a:buAutoNum type="arabicPeriod"/>
            </a:pPr>
            <a:r>
              <a:rPr lang="en-US" baseline="0" dirty="0" smtClean="0"/>
              <a:t>Adjustments and deductions to arrive at taxable income</a:t>
            </a:r>
          </a:p>
          <a:p>
            <a:pPr marL="228600" indent="-228600">
              <a:buAutoNum type="arabicPeriod"/>
            </a:pPr>
            <a:r>
              <a:rPr lang="en-US" baseline="0" dirty="0" smtClean="0"/>
              <a:t>Passive activity losses</a:t>
            </a:r>
          </a:p>
          <a:p>
            <a:pPr marL="228600" indent="-228600">
              <a:buAutoNum type="arabicPeriod"/>
            </a:pPr>
            <a:r>
              <a:rPr lang="en-US" baseline="0" dirty="0" smtClean="0"/>
              <a:t>Loss limitations</a:t>
            </a:r>
          </a:p>
          <a:p>
            <a:pPr marL="228600" indent="-228600">
              <a:buAutoNum type="arabicPeriod"/>
            </a:pPr>
            <a:r>
              <a:rPr lang="en-US" baseline="0" dirty="0" smtClean="0"/>
              <a:t>Taxation of retirement plan benefits</a:t>
            </a:r>
          </a:p>
          <a:p>
            <a:pPr marL="228600" indent="-228600">
              <a:buAutoNum type="arabicPeriod"/>
            </a:pPr>
            <a:r>
              <a:rPr lang="en-US" baseline="0" dirty="0" smtClean="0"/>
              <a:t>Filing status and exemptions</a:t>
            </a:r>
          </a:p>
          <a:p>
            <a:pPr marL="228600" indent="-228600">
              <a:buAutoNum type="arabicPeriod"/>
            </a:pPr>
            <a:r>
              <a:rPr lang="en-US" baseline="0" dirty="0" smtClean="0"/>
              <a:t>Tax credits</a:t>
            </a:r>
          </a:p>
          <a:p>
            <a:pPr marL="228600" indent="-228600">
              <a:buAutoNum type="arabicPeriod"/>
            </a:pPr>
            <a:r>
              <a:rPr lang="en-US" baseline="0" dirty="0" smtClean="0"/>
              <a:t>AMT</a:t>
            </a:r>
          </a:p>
          <a:p>
            <a:pPr marL="228600" indent="-228600">
              <a:buAutoNum type="arabicPeriod"/>
            </a:pPr>
            <a:endParaRPr lang="en-US" baseline="0" dirty="0" smtClean="0"/>
          </a:p>
          <a:p>
            <a:pPr marL="0" indent="0">
              <a:buNone/>
            </a:pPr>
            <a:r>
              <a:rPr lang="en-US" baseline="0" dirty="0" smtClean="0"/>
              <a:t>Federal taxation of entities</a:t>
            </a:r>
          </a:p>
          <a:p>
            <a:pPr marL="228600" indent="-228600">
              <a:buAutoNum type="arabicPeriod"/>
            </a:pPr>
            <a:r>
              <a:rPr lang="en-US" baseline="0" dirty="0" smtClean="0"/>
              <a:t>Similarities and distinctions between types of entities</a:t>
            </a:r>
          </a:p>
          <a:p>
            <a:pPr marL="228600" indent="-228600">
              <a:buAutoNum type="arabicPeriod"/>
            </a:pPr>
            <a:r>
              <a:rPr lang="en-US" baseline="0" dirty="0" smtClean="0"/>
              <a:t>Differences between financial and tax accounting</a:t>
            </a:r>
          </a:p>
          <a:p>
            <a:pPr marL="228600" indent="-228600">
              <a:buAutoNum type="arabicPeriod"/>
            </a:pPr>
            <a:r>
              <a:rPr lang="en-US" baseline="0" dirty="0" smtClean="0"/>
              <a:t>C Corporations and their tax implications/benefits</a:t>
            </a:r>
          </a:p>
          <a:p>
            <a:pPr marL="228600" indent="-228600">
              <a:buAutoNum type="arabicPeriod"/>
            </a:pPr>
            <a:r>
              <a:rPr lang="en-US" baseline="0" dirty="0" smtClean="0"/>
              <a:t>S Corporations and their tax implications/benefits</a:t>
            </a:r>
          </a:p>
          <a:p>
            <a:pPr marL="228600" indent="-228600">
              <a:buAutoNum type="arabicPeriod"/>
            </a:pPr>
            <a:r>
              <a:rPr lang="en-US" baseline="0" dirty="0" smtClean="0"/>
              <a:t>Partnerships and their tax implications/benefits</a:t>
            </a:r>
          </a:p>
          <a:p>
            <a:pPr marL="228600" indent="-228600">
              <a:buAutoNum type="arabicPeriod"/>
            </a:pPr>
            <a:r>
              <a:rPr lang="en-US" baseline="0" dirty="0" smtClean="0"/>
              <a:t>Trusts and estates</a:t>
            </a:r>
          </a:p>
          <a:p>
            <a:pPr marL="228600" indent="-228600">
              <a:buAutoNum type="arabicPeriod"/>
            </a:pPr>
            <a:r>
              <a:rPr lang="en-US" baseline="0" dirty="0" smtClean="0"/>
              <a:t>Tax exempt organizations</a:t>
            </a:r>
          </a:p>
          <a:p>
            <a:pPr marL="228600" indent="-228600">
              <a:buAutoNum type="arabicPeriod"/>
            </a:pPr>
            <a:endParaRPr lang="en-US" baseline="0" dirty="0" smtClean="0"/>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16EA9EF0-E964-4D15-8C54-C4D8F8FF8A0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4201927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7086AA-157D-4FD1-9E10-254E3D5C74A6}" type="datetimeFigureOut">
              <a:rPr lang="en-US" smtClean="0"/>
              <a:pPr/>
              <a:t>12/22/2015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CAACB-EAEF-4F49-999A-335A82D33C3A}" type="slidenum">
              <a:rPr lang="en-US" smtClean="0"/>
              <a:pPr/>
              <a:t>‹#›</a:t>
            </a:fld>
            <a:endParaRPr lang="en-US"/>
          </a:p>
        </p:txBody>
      </p:sp>
    </p:spTree>
    <p:extLst>
      <p:ext uri="{BB962C8B-B14F-4D97-AF65-F5344CB8AC3E}">
        <p14:creationId xmlns:p14="http://schemas.microsoft.com/office/powerpoint/2010/main" val="2166664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7086AA-157D-4FD1-9E10-254E3D5C74A6}" type="datetimeFigureOut">
              <a:rPr lang="en-US" smtClean="0"/>
              <a:pPr/>
              <a:t>12/22/2015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CAACB-EAEF-4F49-999A-335A82D33C3A}" type="slidenum">
              <a:rPr lang="en-US" smtClean="0"/>
              <a:pPr/>
              <a:t>‹#›</a:t>
            </a:fld>
            <a:endParaRPr lang="en-US"/>
          </a:p>
        </p:txBody>
      </p:sp>
    </p:spTree>
    <p:extLst>
      <p:ext uri="{BB962C8B-B14F-4D97-AF65-F5344CB8AC3E}">
        <p14:creationId xmlns:p14="http://schemas.microsoft.com/office/powerpoint/2010/main" val="3114000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7086AA-157D-4FD1-9E10-254E3D5C74A6}" type="datetimeFigureOut">
              <a:rPr lang="en-US" smtClean="0"/>
              <a:pPr/>
              <a:t>12/22/2015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CAACB-EAEF-4F49-999A-335A82D33C3A}" type="slidenum">
              <a:rPr lang="en-US" smtClean="0"/>
              <a:pPr/>
              <a:t>‹#›</a:t>
            </a:fld>
            <a:endParaRPr lang="en-US"/>
          </a:p>
        </p:txBody>
      </p:sp>
    </p:spTree>
    <p:extLst>
      <p:ext uri="{BB962C8B-B14F-4D97-AF65-F5344CB8AC3E}">
        <p14:creationId xmlns:p14="http://schemas.microsoft.com/office/powerpoint/2010/main" val="25445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7086AA-157D-4FD1-9E10-254E3D5C74A6}" type="datetimeFigureOut">
              <a:rPr lang="en-US" smtClean="0"/>
              <a:pPr/>
              <a:t>12/22/2015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CAACB-EAEF-4F49-999A-335A82D33C3A}" type="slidenum">
              <a:rPr lang="en-US" smtClean="0"/>
              <a:pPr/>
              <a:t>‹#›</a:t>
            </a:fld>
            <a:endParaRPr lang="en-US"/>
          </a:p>
        </p:txBody>
      </p:sp>
    </p:spTree>
    <p:extLst>
      <p:ext uri="{BB962C8B-B14F-4D97-AF65-F5344CB8AC3E}">
        <p14:creationId xmlns:p14="http://schemas.microsoft.com/office/powerpoint/2010/main" val="304892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7086AA-157D-4FD1-9E10-254E3D5C74A6}" type="datetimeFigureOut">
              <a:rPr lang="en-US" smtClean="0"/>
              <a:pPr/>
              <a:t>12/22/2015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CAACB-EAEF-4F49-999A-335A82D33C3A}" type="slidenum">
              <a:rPr lang="en-US" smtClean="0"/>
              <a:pPr/>
              <a:t>‹#›</a:t>
            </a:fld>
            <a:endParaRPr lang="en-US"/>
          </a:p>
        </p:txBody>
      </p:sp>
    </p:spTree>
    <p:extLst>
      <p:ext uri="{BB962C8B-B14F-4D97-AF65-F5344CB8AC3E}">
        <p14:creationId xmlns:p14="http://schemas.microsoft.com/office/powerpoint/2010/main" val="3623885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7086AA-157D-4FD1-9E10-254E3D5C74A6}" type="datetimeFigureOut">
              <a:rPr lang="en-US" smtClean="0"/>
              <a:pPr/>
              <a:t>12/22/2015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CAACB-EAEF-4F49-999A-335A82D33C3A}" type="slidenum">
              <a:rPr lang="en-US" smtClean="0"/>
              <a:pPr/>
              <a:t>‹#›</a:t>
            </a:fld>
            <a:endParaRPr lang="en-US"/>
          </a:p>
        </p:txBody>
      </p:sp>
    </p:spTree>
    <p:extLst>
      <p:ext uri="{BB962C8B-B14F-4D97-AF65-F5344CB8AC3E}">
        <p14:creationId xmlns:p14="http://schemas.microsoft.com/office/powerpoint/2010/main" val="3815370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7086AA-157D-4FD1-9E10-254E3D5C74A6}" type="datetimeFigureOut">
              <a:rPr lang="en-US" smtClean="0"/>
              <a:pPr/>
              <a:t>12/22/2015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ECAACB-EAEF-4F49-999A-335A82D33C3A}" type="slidenum">
              <a:rPr lang="en-US" smtClean="0"/>
              <a:pPr/>
              <a:t>‹#›</a:t>
            </a:fld>
            <a:endParaRPr lang="en-US"/>
          </a:p>
        </p:txBody>
      </p:sp>
    </p:spTree>
    <p:extLst>
      <p:ext uri="{BB962C8B-B14F-4D97-AF65-F5344CB8AC3E}">
        <p14:creationId xmlns:p14="http://schemas.microsoft.com/office/powerpoint/2010/main" val="1784558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7086AA-157D-4FD1-9E10-254E3D5C74A6}" type="datetimeFigureOut">
              <a:rPr lang="en-US" smtClean="0"/>
              <a:pPr/>
              <a:t>12/22/2015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ECAACB-EAEF-4F49-999A-335A82D33C3A}" type="slidenum">
              <a:rPr lang="en-US" smtClean="0"/>
              <a:pPr/>
              <a:t>‹#›</a:t>
            </a:fld>
            <a:endParaRPr lang="en-US"/>
          </a:p>
        </p:txBody>
      </p:sp>
    </p:spTree>
    <p:extLst>
      <p:ext uri="{BB962C8B-B14F-4D97-AF65-F5344CB8AC3E}">
        <p14:creationId xmlns:p14="http://schemas.microsoft.com/office/powerpoint/2010/main" val="1486611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086AA-157D-4FD1-9E10-254E3D5C74A6}" type="datetimeFigureOut">
              <a:rPr lang="en-US" smtClean="0"/>
              <a:pPr/>
              <a:t>12/22/2015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ECAACB-EAEF-4F49-999A-335A82D33C3A}" type="slidenum">
              <a:rPr lang="en-US" smtClean="0"/>
              <a:pPr/>
              <a:t>‹#›</a:t>
            </a:fld>
            <a:endParaRPr lang="en-US"/>
          </a:p>
        </p:txBody>
      </p:sp>
    </p:spTree>
    <p:extLst>
      <p:ext uri="{BB962C8B-B14F-4D97-AF65-F5344CB8AC3E}">
        <p14:creationId xmlns:p14="http://schemas.microsoft.com/office/powerpoint/2010/main" val="3320062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7086AA-157D-4FD1-9E10-254E3D5C74A6}" type="datetimeFigureOut">
              <a:rPr lang="en-US" smtClean="0"/>
              <a:pPr/>
              <a:t>12/22/2015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CAACB-EAEF-4F49-999A-335A82D33C3A}" type="slidenum">
              <a:rPr lang="en-US" smtClean="0"/>
              <a:pPr/>
              <a:t>‹#›</a:t>
            </a:fld>
            <a:endParaRPr lang="en-US"/>
          </a:p>
        </p:txBody>
      </p:sp>
    </p:spTree>
    <p:extLst>
      <p:ext uri="{BB962C8B-B14F-4D97-AF65-F5344CB8AC3E}">
        <p14:creationId xmlns:p14="http://schemas.microsoft.com/office/powerpoint/2010/main" val="2303670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7086AA-157D-4FD1-9E10-254E3D5C74A6}" type="datetimeFigureOut">
              <a:rPr lang="en-US" smtClean="0"/>
              <a:pPr/>
              <a:t>12/22/2015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CAACB-EAEF-4F49-999A-335A82D33C3A}" type="slidenum">
              <a:rPr lang="en-US" smtClean="0"/>
              <a:pPr/>
              <a:t>‹#›</a:t>
            </a:fld>
            <a:endParaRPr lang="en-US"/>
          </a:p>
        </p:txBody>
      </p:sp>
    </p:spTree>
    <p:extLst>
      <p:ext uri="{BB962C8B-B14F-4D97-AF65-F5344CB8AC3E}">
        <p14:creationId xmlns:p14="http://schemas.microsoft.com/office/powerpoint/2010/main" val="187807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
              <a:srgbClr val="00B050"/>
            </a:gs>
            <a:gs pos="40000">
              <a:schemeClr val="bg1">
                <a:tint val="45000"/>
                <a:shade val="99000"/>
                <a:satMod val="350000"/>
              </a:schemeClr>
            </a:gs>
            <a:gs pos="100000">
              <a:schemeClr val="bg1">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086AA-157D-4FD1-9E10-254E3D5C74A6}" type="datetimeFigureOut">
              <a:rPr lang="en-US" smtClean="0"/>
              <a:pPr/>
              <a:t>12/22/2015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ECAACB-EAEF-4F49-999A-335A82D33C3A}" type="slidenum">
              <a:rPr lang="en-US" smtClean="0"/>
              <a:pPr/>
              <a:t>‹#›</a:t>
            </a:fld>
            <a:endParaRPr lang="en-US"/>
          </a:p>
        </p:txBody>
      </p:sp>
    </p:spTree>
    <p:extLst>
      <p:ext uri="{BB962C8B-B14F-4D97-AF65-F5344CB8AC3E}">
        <p14:creationId xmlns:p14="http://schemas.microsoft.com/office/powerpoint/2010/main" val="3684336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masters-in-accounting.org/accountant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apps.aicpa.org/CBTeSampleTest/Tutorial_CBTe/Tutorial_Navigation/Tutorial_Navigation.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apps.aicpa.org/CBTeSampleTest/Tutorial_CBTe/Tutorial_Navigation/Tutorial_Navigation.htm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media.nasba.org/files/2011/09/CandidateBulletin_October2015.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floridastudentfinancialaid.org/ssfad/b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floridastudentfinancialaid.org/ssfad/b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floridastudentfinancialaid.org/ssfad/b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myfloridalicense.com/dbpr/cpa/licensure.html"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hyperlink" Target="http://www.myfloridalicense.com/dbpr/cpa/licensure.html"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hyperlink" Target="http://www.aicpa.org/BecomeACPA/CPAExam/Pages/CPAExam.aspx" TargetMode="Externa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hyperlink" Target="http://nasba.org/files/2011/09/CandidateBulletin_102113.pdf" TargetMode="Externa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nasba.org/files/2011/09/CandidateBulletin_102113.pdf"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www.nasba.org/" TargetMode="External"/><Relationship Id="rId2" Type="http://schemas.openxmlformats.org/officeDocument/2006/relationships/hyperlink" Target="http://www.myfloridalicense.com/dbpr/cpa/documents/ApplicationPacketforCPAExamination.pdf"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nasba.org/"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nasba.org/files/2011/09/CandidateBulletin_102113.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nasba.org/files/2011/09/CandidateBulletin_102113.pdf"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nasba.org/files/2011/09/CandidateBulletin_102113.pdf" TargetMode="Externa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nasba.org/files/2011/09/CandidateBulletin_102113.pdf"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myfloridalicense.com/dbpr/cpa/Licensure3.html" TargetMode="External"/><Relationship Id="rId2" Type="http://schemas.openxmlformats.org/officeDocument/2006/relationships/hyperlink" Target="http://www.myfloridalicense.com/dbpr/cpa/documents/CertificationofWorkExperiencerevised1009.pdf" TargetMode="External"/><Relationship Id="rId1" Type="http://schemas.openxmlformats.org/officeDocument/2006/relationships/slideLayout" Target="../slideLayouts/slideLayout2.xml"/><Relationship Id="rId4" Type="http://schemas.openxmlformats.org/officeDocument/2006/relationships/hyperlink" Target="http://www.myfloridalicense.com/dbpr/cpa/documents/CPA-5012.pdf"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aicpa.org/BecomeACPA/CPAExam/nextexam/DownloadableDocuments/Next-CPA-Exam-Exposure-Draft-20150901.pdf"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aicpa.org/BecomeACPA/CPAExam/nextexam/DownloadableDocuments/Next-CPA-Exam-Exposure-Draft-20150901.pdf"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aicpa.org/BecomeACPA/CPAExam/ExaminationContent/NewPronouncementPolicy/Pages/new_pronouncements.aspx"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cpaexamprep.com/budgeting-time-for-cpa-exam-courses-depends-upon-personal-circumstances/"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www.thiswaytocpa.com/exam-licensure/prepare-exam/free-stuf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goingconcern.com/" TargetMode="External"/><Relationship Id="rId5" Type="http://schemas.openxmlformats.org/officeDocument/2006/relationships/hyperlink" Target="http://www.another71.com/" TargetMode="External"/><Relationship Id="rId4" Type="http://schemas.openxmlformats.org/officeDocument/2006/relationships/hyperlink" Target="http://www.cpanet.com/" TargetMode="External"/></Relationships>
</file>

<file path=ppt/slides/_rels/slide7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hyperlink" Target="http://www.becker.com/accounting/cpaexamreview/georgia/" TargetMode="External"/><Relationship Id="rId13" Type="http://schemas.openxmlformats.org/officeDocument/2006/relationships/hyperlink" Target="http://www.cpasuccess.com/2009/01/recession-proof-jobs---careers-promising-prosperity-and-stability-in-2009---trend-hunter-the-global-recession-was-realized.html" TargetMode="External"/><Relationship Id="rId18" Type="http://schemas.openxmlformats.org/officeDocument/2006/relationships/hyperlink" Target="http://www.nasba.org/exams/cpaexam/georgia/" TargetMode="External"/><Relationship Id="rId3" Type="http://schemas.openxmlformats.org/officeDocument/2006/relationships/hyperlink" Target="http://www.experience.com/alumnus/article?channel_id=accounting&amp;source_page=additional_articles&amp;article_id=article_1132246759771" TargetMode="External"/><Relationship Id="rId7" Type="http://schemas.openxmlformats.org/officeDocument/2006/relationships/hyperlink" Target="http://www.becker.com/accounting/cpaexamreview/florida/" TargetMode="External"/><Relationship Id="rId12" Type="http://schemas.openxmlformats.org/officeDocument/2006/relationships/hyperlink" Target="http://www.cpareviewmaterials.com/news/57/Why-Become-a-CPA?.html" TargetMode="External"/><Relationship Id="rId17" Type="http://schemas.openxmlformats.org/officeDocument/2006/relationships/hyperlink" Target="http://www.newcpas.com/2009/03/top-3-reasons-to-become-a-cpa.html" TargetMode="External"/><Relationship Id="rId2" Type="http://schemas.openxmlformats.org/officeDocument/2006/relationships/hyperlink" Target="http://www.accountingzone.com/2010/04/al-capone-was-caught-by-an-accountant.html" TargetMode="External"/><Relationship Id="rId16" Type="http://schemas.openxmlformats.org/officeDocument/2006/relationships/hyperlink" Target="http://www.aicpa.org/BecomeACPA/CPAExam/nextexam/DownloadableDocuments/Next-CPA-Exam-Exposure-Draft-20150901.pdf" TargetMode="External"/><Relationship Id="rId20" Type="http://schemas.openxmlformats.org/officeDocument/2006/relationships/hyperlink" Target="http://www.spencerstuart.com/articlesearch.aspx?pageid=602&amp;keywords=&amp;category=16&amp;region=-1&amp;publishdate=ALL" TargetMode="External"/><Relationship Id="rId1" Type="http://schemas.openxmlformats.org/officeDocument/2006/relationships/slideLayout" Target="../slideLayouts/slideLayout2.xml"/><Relationship Id="rId6" Type="http://schemas.openxmlformats.org/officeDocument/2006/relationships/hyperlink" Target="http://www.another71.com/balancing-work-life-and-the-cpa-exam/" TargetMode="External"/><Relationship Id="rId11" Type="http://schemas.openxmlformats.org/officeDocument/2006/relationships/hyperlink" Target="http://www.bls.gov/oes/current/oes132011.htm" TargetMode="External"/><Relationship Id="rId5" Type="http://schemas.openxmlformats.org/officeDocument/2006/relationships/hyperlink" Target="http://www.aicpa.org/becomeacpa/cpaexam/examinationcontent/contentandskills/downloadabledocuments/csos-ssos-effective.7-1-11.pdf" TargetMode="External"/><Relationship Id="rId15" Type="http://schemas.openxmlformats.org/officeDocument/2006/relationships/hyperlink" Target="https://www.myfloridalicense.com/CheckListDetail.asp?SID=&amp;xactCode=1010&amp;clientCode=0101&amp;XACT_DEFN_ID=2759" TargetMode="External"/><Relationship Id="rId10" Type="http://schemas.openxmlformats.org/officeDocument/2006/relationships/hyperlink" Target="http://www.bls.gov/oco/ocos001.htm" TargetMode="External"/><Relationship Id="rId19" Type="http://schemas.openxmlformats.org/officeDocument/2006/relationships/hyperlink" Target="http://www.rhi.com/SalaryGuides" TargetMode="External"/><Relationship Id="rId4" Type="http://schemas.openxmlformats.org/officeDocument/2006/relationships/hyperlink" Target="https://media.nasba.org/files/2011/09/CandidateBulletin_October2015.pdf" TargetMode="External"/><Relationship Id="rId9" Type="http://schemas.openxmlformats.org/officeDocument/2006/relationships/hyperlink" Target="http://www.bizjournals.com/louisville/stories/2010/05/24/focus1.html" TargetMode="External"/><Relationship Id="rId14" Type="http://schemas.openxmlformats.org/officeDocument/2006/relationships/hyperlink" Target="http://www.ehow.com/info_8537391_disadvantages-hiring-noncpas.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CPA Exam Information</a:t>
            </a:r>
            <a:endParaRPr lang="en-US" dirty="0"/>
          </a:p>
        </p:txBody>
      </p:sp>
      <p:sp>
        <p:nvSpPr>
          <p:cNvPr id="3" name="TextBox 2"/>
          <p:cNvSpPr txBox="1"/>
          <p:nvPr/>
        </p:nvSpPr>
        <p:spPr>
          <a:xfrm>
            <a:off x="2286000" y="3886200"/>
            <a:ext cx="4038600" cy="369332"/>
          </a:xfrm>
          <a:prstGeom prst="rect">
            <a:avLst/>
          </a:prstGeom>
          <a:noFill/>
        </p:spPr>
        <p:txBody>
          <a:bodyPr wrap="square" rtlCol="0">
            <a:spAutoFit/>
          </a:bodyPr>
          <a:lstStyle/>
          <a:p>
            <a:r>
              <a:rPr lang="en-US" dirty="0" smtClean="0"/>
              <a:t>Presented by the USF Accounting Circle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2016 Salary Ranges</a:t>
            </a:r>
            <a:br>
              <a:rPr lang="en-US" dirty="0" smtClean="0"/>
            </a:br>
            <a:r>
              <a:rPr lang="en-US" sz="2700" dirty="0" smtClean="0"/>
              <a:t>According to the Robert Half 2016 Salary Guide</a:t>
            </a:r>
            <a:endParaRPr lang="en-US" sz="2700" dirty="0"/>
          </a:p>
        </p:txBody>
      </p:sp>
      <p:sp>
        <p:nvSpPr>
          <p:cNvPr id="4" name="Rectangle 3"/>
          <p:cNvSpPr/>
          <p:nvPr/>
        </p:nvSpPr>
        <p:spPr>
          <a:xfrm>
            <a:off x="152400" y="1600200"/>
            <a:ext cx="8229600" cy="1200329"/>
          </a:xfrm>
          <a:prstGeom prst="rect">
            <a:avLst/>
          </a:prstGeom>
        </p:spPr>
        <p:txBody>
          <a:bodyPr wrap="square">
            <a:spAutoFit/>
          </a:bodyPr>
          <a:lstStyle/>
          <a:p>
            <a:r>
              <a:rPr lang="en-US" b="1" dirty="0" smtClean="0"/>
              <a:t>Starting Salaries for 2016, up to 1 year of experience:</a:t>
            </a:r>
          </a:p>
          <a:p>
            <a:pPr lvl="0"/>
            <a:endParaRPr lang="en-US" dirty="0" smtClean="0"/>
          </a:p>
          <a:p>
            <a:pPr lvl="0"/>
            <a:endParaRPr lang="en-US" dirty="0"/>
          </a:p>
          <a:p>
            <a:pPr lvl="0"/>
            <a:endParaRPr lang="en-US" dirty="0" smtClean="0"/>
          </a:p>
        </p:txBody>
      </p:sp>
      <p:graphicFrame>
        <p:nvGraphicFramePr>
          <p:cNvPr id="10" name="Table 9"/>
          <p:cNvGraphicFramePr>
            <a:graphicFrameLocks noGrp="1"/>
          </p:cNvGraphicFramePr>
          <p:nvPr>
            <p:extLst>
              <p:ext uri="{D42A27DB-BD31-4B8C-83A1-F6EECF244321}">
                <p14:modId xmlns:p14="http://schemas.microsoft.com/office/powerpoint/2010/main" val="2311055585"/>
              </p:ext>
            </p:extLst>
          </p:nvPr>
        </p:nvGraphicFramePr>
        <p:xfrm>
          <a:off x="304800" y="2044003"/>
          <a:ext cx="8610599" cy="2299397"/>
        </p:xfrm>
        <a:graphic>
          <a:graphicData uri="http://schemas.openxmlformats.org/drawingml/2006/table">
            <a:tbl>
              <a:tblPr>
                <a:tableStyleId>{5C22544A-7EE6-4342-B048-85BDC9FD1C3A}</a:tableStyleId>
              </a:tblPr>
              <a:tblGrid>
                <a:gridCol w="914400"/>
                <a:gridCol w="1676400"/>
                <a:gridCol w="1828800"/>
                <a:gridCol w="2286731"/>
                <a:gridCol w="1821473"/>
                <a:gridCol w="82795"/>
              </a:tblGrid>
              <a:tr h="912193">
                <a:tc>
                  <a:txBody>
                    <a:bodyPr/>
                    <a:lstStyle/>
                    <a:p>
                      <a:pPr algn="ctr" fontAlgn="b"/>
                      <a:r>
                        <a:rPr lang="en-US" sz="1800" u="none" strike="noStrike" dirty="0">
                          <a:effectLst/>
                        </a:rPr>
                        <a:t>Firm Size</a:t>
                      </a:r>
                      <a:endParaRPr lang="en-US" sz="1800" b="0" i="0" u="none" strike="noStrike" dirty="0">
                        <a:solidFill>
                          <a:srgbClr val="000000"/>
                        </a:solidFill>
                        <a:effectLst/>
                        <a:latin typeface="Arial"/>
                      </a:endParaRPr>
                    </a:p>
                  </a:txBody>
                  <a:tcPr marL="7979" marR="7979" marT="7979" marB="0" anchor="b"/>
                </a:tc>
                <a:tc>
                  <a:txBody>
                    <a:bodyPr/>
                    <a:lstStyle/>
                    <a:p>
                      <a:pPr algn="ctr" fontAlgn="b"/>
                      <a:r>
                        <a:rPr lang="en-US" sz="1800" u="none" strike="noStrike" dirty="0">
                          <a:effectLst/>
                        </a:rPr>
                        <a:t>Public Accounting, Tax or Audit</a:t>
                      </a:r>
                      <a:endParaRPr lang="en-US" sz="1800" b="0" i="0" u="none" strike="noStrike" dirty="0">
                        <a:solidFill>
                          <a:srgbClr val="000000"/>
                        </a:solidFill>
                        <a:effectLst/>
                        <a:latin typeface="Arial"/>
                      </a:endParaRPr>
                    </a:p>
                  </a:txBody>
                  <a:tcPr marL="7979" marR="7979" marT="7979" marB="0" anchor="b"/>
                </a:tc>
                <a:tc>
                  <a:txBody>
                    <a:bodyPr/>
                    <a:lstStyle/>
                    <a:p>
                      <a:pPr algn="ctr" fontAlgn="b"/>
                      <a:r>
                        <a:rPr lang="en-US" sz="1800" u="none" strike="noStrike" dirty="0">
                          <a:effectLst/>
                        </a:rPr>
                        <a:t>Internal Auditor</a:t>
                      </a:r>
                      <a:endParaRPr lang="en-US" sz="1800" b="0" i="0" u="none" strike="noStrike" dirty="0">
                        <a:solidFill>
                          <a:srgbClr val="000000"/>
                        </a:solidFill>
                        <a:effectLst/>
                        <a:latin typeface="Arial"/>
                      </a:endParaRPr>
                    </a:p>
                  </a:txBody>
                  <a:tcPr marL="7979" marR="7979" marT="7979" marB="0" anchor="b"/>
                </a:tc>
                <a:tc>
                  <a:txBody>
                    <a:bodyPr/>
                    <a:lstStyle/>
                    <a:p>
                      <a:pPr algn="ctr" fontAlgn="b"/>
                      <a:r>
                        <a:rPr lang="en-US" sz="1800" u="none" strike="noStrike" dirty="0">
                          <a:effectLst/>
                        </a:rPr>
                        <a:t>General Accountant</a:t>
                      </a:r>
                      <a:endParaRPr lang="en-US" sz="1800" b="0" i="0" u="none" strike="noStrike" dirty="0">
                        <a:solidFill>
                          <a:srgbClr val="000000"/>
                        </a:solidFill>
                        <a:effectLst/>
                        <a:latin typeface="Arial"/>
                      </a:endParaRPr>
                    </a:p>
                  </a:txBody>
                  <a:tcPr marL="7979" marR="7979" marT="7979" marB="0" anchor="b"/>
                </a:tc>
                <a:tc>
                  <a:txBody>
                    <a:bodyPr/>
                    <a:lstStyle/>
                    <a:p>
                      <a:pPr algn="ctr" fontAlgn="b"/>
                      <a:r>
                        <a:rPr lang="en-US" sz="1800" u="none" strike="noStrike" dirty="0">
                          <a:effectLst/>
                        </a:rPr>
                        <a:t>Financial Analyst</a:t>
                      </a:r>
                      <a:endParaRPr lang="en-US" sz="1800" b="0" i="0" u="none" strike="noStrike" dirty="0">
                        <a:solidFill>
                          <a:srgbClr val="000000"/>
                        </a:solidFill>
                        <a:effectLst/>
                        <a:latin typeface="Arial"/>
                      </a:endParaRPr>
                    </a:p>
                  </a:txBody>
                  <a:tcPr marL="7979" marR="7979" marT="7979" marB="0" anchor="b"/>
                </a:tc>
                <a:tc>
                  <a:txBody>
                    <a:bodyPr/>
                    <a:lstStyle/>
                    <a:p>
                      <a:pPr algn="l" fontAlgn="b"/>
                      <a:r>
                        <a:rPr lang="en-US" sz="1800" u="none" strike="noStrike" dirty="0">
                          <a:effectLst/>
                        </a:rPr>
                        <a:t> </a:t>
                      </a:r>
                      <a:endParaRPr lang="en-US" sz="1800" b="0" i="0" u="none" strike="noStrike" dirty="0">
                        <a:solidFill>
                          <a:srgbClr val="000000"/>
                        </a:solidFill>
                        <a:effectLst/>
                        <a:latin typeface="Arial"/>
                      </a:endParaRPr>
                    </a:p>
                  </a:txBody>
                  <a:tcPr marL="7979" marR="7979" marT="7979" marB="0" anchor="b"/>
                </a:tc>
              </a:tr>
              <a:tr h="472804">
                <a:tc>
                  <a:txBody>
                    <a:bodyPr/>
                    <a:lstStyle/>
                    <a:p>
                      <a:pPr algn="l" fontAlgn="b"/>
                      <a:r>
                        <a:rPr lang="en-US" sz="1800" u="none" strike="noStrike" dirty="0">
                          <a:effectLst/>
                        </a:rPr>
                        <a:t>Small </a:t>
                      </a:r>
                      <a:endParaRPr lang="en-US" sz="1800" b="0" i="0" u="none" strike="noStrike" dirty="0">
                        <a:solidFill>
                          <a:srgbClr val="000000"/>
                        </a:solidFill>
                        <a:effectLst/>
                        <a:latin typeface="Arial"/>
                      </a:endParaRPr>
                    </a:p>
                  </a:txBody>
                  <a:tcPr marL="7979" marR="7979" marT="7979" marB="0" anchor="b"/>
                </a:tc>
                <a:tc>
                  <a:txBody>
                    <a:bodyPr/>
                    <a:lstStyle/>
                    <a:p>
                      <a:pPr algn="r" fontAlgn="b"/>
                      <a:r>
                        <a:rPr lang="en-US" sz="1800" b="0" i="0" u="none" strike="noStrike" kern="1200" baseline="0" dirty="0" smtClean="0">
                          <a:solidFill>
                            <a:schemeClr val="dk1"/>
                          </a:solidFill>
                          <a:latin typeface="+mn-lt"/>
                          <a:ea typeface="+mn-ea"/>
                          <a:cs typeface="+mn-cs"/>
                        </a:rPr>
                        <a:t>49,000</a:t>
                      </a:r>
                      <a:r>
                        <a:rPr lang="en-US" sz="1800" u="none" strike="noStrike" dirty="0" smtClean="0">
                          <a:effectLst/>
                        </a:rPr>
                        <a:t> - 58</a:t>
                      </a:r>
                      <a:r>
                        <a:rPr lang="en-US" sz="1800" b="0" i="0" u="none" strike="noStrike" kern="1200" baseline="0" dirty="0" smtClean="0">
                          <a:solidFill>
                            <a:schemeClr val="dk1"/>
                          </a:solidFill>
                          <a:latin typeface="+mn-lt"/>
                          <a:ea typeface="+mn-ea"/>
                          <a:cs typeface="+mn-cs"/>
                        </a:rPr>
                        <a:t>,750</a:t>
                      </a:r>
                      <a:endParaRPr lang="en-US" sz="1800" b="0" i="0" u="none" strike="noStrike" dirty="0">
                        <a:solidFill>
                          <a:srgbClr val="000000"/>
                        </a:solidFill>
                        <a:effectLst/>
                        <a:latin typeface="Arial"/>
                      </a:endParaRPr>
                    </a:p>
                  </a:txBody>
                  <a:tcPr marL="7979" marR="7979" marT="7979" marB="0" anchor="b"/>
                </a:tc>
                <a:tc>
                  <a:txBody>
                    <a:bodyPr/>
                    <a:lstStyle/>
                    <a:p>
                      <a:pPr algn="r" fontAlgn="b"/>
                      <a:r>
                        <a:rPr lang="en-US" sz="1800" u="none" strike="noStrike" dirty="0" smtClean="0">
                          <a:effectLst/>
                        </a:rPr>
                        <a:t>Not listed </a:t>
                      </a:r>
                      <a:r>
                        <a:rPr lang="en-US" sz="1800" u="none" strike="noStrike" dirty="0">
                          <a:effectLst/>
                        </a:rPr>
                        <a:t> </a:t>
                      </a:r>
                      <a:endParaRPr lang="en-US" sz="1800" b="0" i="0" u="none" strike="noStrike" dirty="0">
                        <a:solidFill>
                          <a:srgbClr val="000000"/>
                        </a:solidFill>
                        <a:effectLst/>
                        <a:latin typeface="Arial"/>
                      </a:endParaRPr>
                    </a:p>
                  </a:txBody>
                  <a:tcPr marL="7979" marR="7979" marT="7979" marB="0" anchor="b"/>
                </a:tc>
                <a:tc>
                  <a:txBody>
                    <a:bodyPr/>
                    <a:lstStyle/>
                    <a:p>
                      <a:pPr algn="r" fontAlgn="b"/>
                      <a:r>
                        <a:rPr lang="en-US" sz="1800" b="0" i="0" u="none" strike="noStrike" kern="1200" baseline="0" dirty="0" smtClean="0">
                          <a:solidFill>
                            <a:schemeClr val="dk1"/>
                          </a:solidFill>
                          <a:latin typeface="+mn-lt"/>
                          <a:ea typeface="+mn-ea"/>
                          <a:cs typeface="+mn-cs"/>
                        </a:rPr>
                        <a:t>42,500</a:t>
                      </a:r>
                      <a:r>
                        <a:rPr lang="en-US" sz="1800" u="none" strike="noStrike" dirty="0" smtClean="0">
                          <a:effectLst/>
                        </a:rPr>
                        <a:t> – 49,5</a:t>
                      </a:r>
                      <a:r>
                        <a:rPr lang="en-US" sz="1800" b="0" i="0" u="none" strike="noStrike" kern="1200" baseline="0" dirty="0" smtClean="0">
                          <a:solidFill>
                            <a:schemeClr val="dk1"/>
                          </a:solidFill>
                          <a:latin typeface="+mn-lt"/>
                          <a:ea typeface="+mn-ea"/>
                          <a:cs typeface="+mn-cs"/>
                        </a:rPr>
                        <a:t>00</a:t>
                      </a:r>
                      <a:endParaRPr lang="en-US" sz="1800" b="0" i="0" u="none" strike="noStrike" dirty="0">
                        <a:solidFill>
                          <a:srgbClr val="000000"/>
                        </a:solidFill>
                        <a:effectLst/>
                        <a:latin typeface="Arial"/>
                      </a:endParaRPr>
                    </a:p>
                  </a:txBody>
                  <a:tcPr marL="7979" marR="7979" marT="7979" marB="0" anchor="b"/>
                </a:tc>
                <a:tc>
                  <a:txBody>
                    <a:bodyPr/>
                    <a:lstStyle/>
                    <a:p>
                      <a:pPr algn="r" fontAlgn="b"/>
                      <a:r>
                        <a:rPr lang="en-US" sz="1800" b="0" i="0" u="none" strike="noStrike" kern="1200" baseline="0" dirty="0" smtClean="0">
                          <a:solidFill>
                            <a:schemeClr val="dk1"/>
                          </a:solidFill>
                          <a:latin typeface="+mn-lt"/>
                          <a:ea typeface="+mn-ea"/>
                          <a:cs typeface="+mn-cs"/>
                        </a:rPr>
                        <a:t>45,250</a:t>
                      </a:r>
                      <a:r>
                        <a:rPr lang="en-US" sz="1800" u="none" strike="noStrike" dirty="0" smtClean="0">
                          <a:effectLst/>
                        </a:rPr>
                        <a:t> – </a:t>
                      </a:r>
                      <a:r>
                        <a:rPr lang="en-US" sz="1800" b="0" i="0" u="none" strike="noStrike" kern="1200" baseline="0" dirty="0" smtClean="0">
                          <a:solidFill>
                            <a:schemeClr val="dk1"/>
                          </a:solidFill>
                          <a:latin typeface="+mn-lt"/>
                          <a:ea typeface="+mn-ea"/>
                          <a:cs typeface="+mn-cs"/>
                        </a:rPr>
                        <a:t>53,750</a:t>
                      </a:r>
                      <a:endParaRPr lang="en-US" sz="1800" b="0" i="0" u="none" strike="noStrike" dirty="0">
                        <a:solidFill>
                          <a:srgbClr val="000000"/>
                        </a:solidFill>
                        <a:effectLst/>
                        <a:latin typeface="Arial"/>
                      </a:endParaRPr>
                    </a:p>
                  </a:txBody>
                  <a:tcPr marL="7979" marR="7979" marT="7979" marB="0" anchor="b"/>
                </a:tc>
                <a:tc>
                  <a:txBody>
                    <a:bodyPr/>
                    <a:lstStyle/>
                    <a:p>
                      <a:pPr algn="l" fontAlgn="b"/>
                      <a:r>
                        <a:rPr lang="en-US" sz="1800" u="none" strike="noStrike" dirty="0">
                          <a:effectLst/>
                        </a:rPr>
                        <a:t> </a:t>
                      </a:r>
                      <a:endParaRPr lang="en-US" sz="1800" b="0" i="0" u="none" strike="noStrike" dirty="0">
                        <a:solidFill>
                          <a:srgbClr val="000000"/>
                        </a:solidFill>
                        <a:effectLst/>
                        <a:latin typeface="Arial"/>
                      </a:endParaRPr>
                    </a:p>
                  </a:txBody>
                  <a:tcPr marL="7979" marR="7979" marT="7979" marB="0" anchor="b"/>
                </a:tc>
              </a:tr>
              <a:tr h="457200">
                <a:tc>
                  <a:txBody>
                    <a:bodyPr/>
                    <a:lstStyle/>
                    <a:p>
                      <a:pPr algn="l" fontAlgn="b"/>
                      <a:r>
                        <a:rPr lang="en-US" sz="1800" u="none" strike="noStrike">
                          <a:effectLst/>
                        </a:rPr>
                        <a:t>Medium </a:t>
                      </a:r>
                      <a:endParaRPr lang="en-US" sz="1800" b="0" i="0" u="none" strike="noStrike">
                        <a:solidFill>
                          <a:srgbClr val="000000"/>
                        </a:solidFill>
                        <a:effectLst/>
                        <a:latin typeface="Arial"/>
                      </a:endParaRPr>
                    </a:p>
                  </a:txBody>
                  <a:tcPr marL="7979" marR="7979" marT="7979" marB="0" anchor="b"/>
                </a:tc>
                <a:tc>
                  <a:txBody>
                    <a:bodyPr/>
                    <a:lstStyle/>
                    <a:p>
                      <a:pPr algn="r" fontAlgn="b"/>
                      <a:r>
                        <a:rPr lang="en-US" sz="1800" b="0" i="0" u="none" strike="noStrike" kern="1200" baseline="0" dirty="0" smtClean="0">
                          <a:solidFill>
                            <a:schemeClr val="dk1"/>
                          </a:solidFill>
                          <a:latin typeface="+mn-lt"/>
                          <a:ea typeface="+mn-ea"/>
                          <a:cs typeface="+mn-cs"/>
                        </a:rPr>
                        <a:t>52,250</a:t>
                      </a:r>
                      <a:r>
                        <a:rPr lang="en-US" sz="1800" u="none" strike="noStrike" dirty="0" smtClean="0">
                          <a:effectLst/>
                        </a:rPr>
                        <a:t> – 64,75</a:t>
                      </a:r>
                      <a:r>
                        <a:rPr lang="en-US" sz="1800" b="0" i="0" u="none" strike="noStrike" kern="1200" baseline="0" dirty="0" smtClean="0">
                          <a:solidFill>
                            <a:schemeClr val="dk1"/>
                          </a:solidFill>
                          <a:latin typeface="+mn-lt"/>
                          <a:ea typeface="+mn-ea"/>
                          <a:cs typeface="+mn-cs"/>
                        </a:rPr>
                        <a:t>0</a:t>
                      </a:r>
                      <a:endParaRPr lang="en-US" sz="1800" b="0" i="0" u="none" strike="noStrike" dirty="0">
                        <a:solidFill>
                          <a:srgbClr val="000000"/>
                        </a:solidFill>
                        <a:effectLst/>
                        <a:latin typeface="Arial"/>
                      </a:endParaRPr>
                    </a:p>
                  </a:txBody>
                  <a:tcPr marL="7979" marR="7979" marT="7979" marB="0" anchor="b"/>
                </a:tc>
                <a:tc>
                  <a:txBody>
                    <a:bodyPr/>
                    <a:lstStyle/>
                    <a:p>
                      <a:pPr algn="r" fontAlgn="b"/>
                      <a:r>
                        <a:rPr lang="en-US" sz="1800" b="0" i="0" u="none" strike="noStrike" kern="1200" baseline="0" dirty="0" smtClean="0">
                          <a:solidFill>
                            <a:schemeClr val="dk1"/>
                          </a:solidFill>
                          <a:latin typeface="+mn-lt"/>
                          <a:ea typeface="+mn-ea"/>
                          <a:cs typeface="+mn-cs"/>
                        </a:rPr>
                        <a:t>52,250</a:t>
                      </a:r>
                      <a:r>
                        <a:rPr lang="en-US" sz="1800" u="none" strike="noStrike" dirty="0" smtClean="0">
                          <a:effectLst/>
                        </a:rPr>
                        <a:t> </a:t>
                      </a:r>
                      <a:r>
                        <a:rPr lang="en-US" sz="1800" u="none" strike="noStrike" dirty="0">
                          <a:effectLst/>
                        </a:rPr>
                        <a:t>- </a:t>
                      </a:r>
                      <a:r>
                        <a:rPr lang="en-US" sz="1800" b="0" i="0" u="none" strike="noStrike" kern="1200" baseline="0" dirty="0" smtClean="0">
                          <a:solidFill>
                            <a:schemeClr val="dk1"/>
                          </a:solidFill>
                          <a:latin typeface="+mn-lt"/>
                          <a:ea typeface="+mn-ea"/>
                          <a:cs typeface="+mn-cs"/>
                        </a:rPr>
                        <a:t>65,500</a:t>
                      </a:r>
                      <a:endParaRPr lang="en-US" sz="1800" b="0" i="0" u="none" strike="noStrike" dirty="0">
                        <a:solidFill>
                          <a:srgbClr val="000000"/>
                        </a:solidFill>
                        <a:effectLst/>
                        <a:latin typeface="Arial"/>
                      </a:endParaRPr>
                    </a:p>
                  </a:txBody>
                  <a:tcPr marL="7979" marR="7979" marT="7979" marB="0" anchor="b"/>
                </a:tc>
                <a:tc>
                  <a:txBody>
                    <a:bodyPr/>
                    <a:lstStyle/>
                    <a:p>
                      <a:pPr algn="r" fontAlgn="b"/>
                      <a:r>
                        <a:rPr lang="en-US" sz="1800" b="0" i="0" u="none" strike="noStrike" kern="1200" baseline="0" dirty="0" smtClean="0">
                          <a:solidFill>
                            <a:schemeClr val="dk1"/>
                          </a:solidFill>
                          <a:latin typeface="+mn-lt"/>
                          <a:ea typeface="+mn-ea"/>
                          <a:cs typeface="+mn-cs"/>
                        </a:rPr>
                        <a:t>44,750</a:t>
                      </a:r>
                      <a:r>
                        <a:rPr lang="en-US" sz="1800" u="none" strike="noStrike" dirty="0" smtClean="0">
                          <a:effectLst/>
                        </a:rPr>
                        <a:t> – 54,75</a:t>
                      </a:r>
                      <a:r>
                        <a:rPr lang="en-US" sz="1800" b="0" i="0" u="none" strike="noStrike" kern="1200" baseline="0" dirty="0" smtClean="0">
                          <a:solidFill>
                            <a:schemeClr val="dk1"/>
                          </a:solidFill>
                          <a:latin typeface="+mn-lt"/>
                          <a:ea typeface="+mn-ea"/>
                          <a:cs typeface="+mn-cs"/>
                        </a:rPr>
                        <a:t>0</a:t>
                      </a:r>
                      <a:endParaRPr lang="en-US" sz="1800" b="0" i="0" u="none" strike="noStrike" dirty="0">
                        <a:solidFill>
                          <a:srgbClr val="000000"/>
                        </a:solidFill>
                        <a:effectLst/>
                        <a:latin typeface="Arial"/>
                      </a:endParaRPr>
                    </a:p>
                  </a:txBody>
                  <a:tcPr marL="7979" marR="7979" marT="7979" marB="0" anchor="b"/>
                </a:tc>
                <a:tc>
                  <a:txBody>
                    <a:bodyPr/>
                    <a:lstStyle/>
                    <a:p>
                      <a:pPr algn="r" fontAlgn="b"/>
                      <a:r>
                        <a:rPr lang="en-US" sz="1800" b="0" i="0" u="none" strike="noStrike" kern="1200" baseline="0" dirty="0" smtClean="0">
                          <a:solidFill>
                            <a:schemeClr val="dk1"/>
                          </a:solidFill>
                          <a:latin typeface="+mn-lt"/>
                          <a:ea typeface="+mn-ea"/>
                          <a:cs typeface="+mn-cs"/>
                        </a:rPr>
                        <a:t>48,250</a:t>
                      </a:r>
                      <a:r>
                        <a:rPr lang="en-US" sz="1800" u="none" strike="noStrike" dirty="0" smtClean="0">
                          <a:effectLst/>
                        </a:rPr>
                        <a:t> – </a:t>
                      </a:r>
                      <a:r>
                        <a:rPr lang="en-US" sz="1800" b="0" i="0" u="none" strike="noStrike" kern="1200" baseline="0" dirty="0" smtClean="0">
                          <a:solidFill>
                            <a:schemeClr val="dk1"/>
                          </a:solidFill>
                          <a:latin typeface="+mn-lt"/>
                          <a:ea typeface="+mn-ea"/>
                          <a:cs typeface="+mn-cs"/>
                        </a:rPr>
                        <a:t>59,000</a:t>
                      </a:r>
                      <a:endParaRPr lang="en-US" sz="1800" b="0" i="0" u="none" strike="noStrike" dirty="0">
                        <a:solidFill>
                          <a:srgbClr val="000000"/>
                        </a:solidFill>
                        <a:effectLst/>
                        <a:latin typeface="Arial"/>
                      </a:endParaRPr>
                    </a:p>
                  </a:txBody>
                  <a:tcPr marL="7979" marR="7979" marT="7979" marB="0" anchor="b"/>
                </a:tc>
                <a:tc>
                  <a:txBody>
                    <a:bodyPr/>
                    <a:lstStyle/>
                    <a:p>
                      <a:pPr algn="l" fontAlgn="b"/>
                      <a:r>
                        <a:rPr lang="en-US" sz="1800" u="none" strike="noStrike" dirty="0">
                          <a:effectLst/>
                        </a:rPr>
                        <a:t> </a:t>
                      </a:r>
                      <a:endParaRPr lang="en-US" sz="1800" b="0" i="0" u="none" strike="noStrike" dirty="0">
                        <a:solidFill>
                          <a:srgbClr val="000000"/>
                        </a:solidFill>
                        <a:effectLst/>
                        <a:latin typeface="Arial"/>
                      </a:endParaRPr>
                    </a:p>
                  </a:txBody>
                  <a:tcPr marL="7979" marR="7979" marT="7979" marB="0" anchor="b"/>
                </a:tc>
              </a:tr>
              <a:tr h="457200">
                <a:tc>
                  <a:txBody>
                    <a:bodyPr/>
                    <a:lstStyle/>
                    <a:p>
                      <a:pPr algn="l" fontAlgn="b"/>
                      <a:r>
                        <a:rPr lang="en-US" sz="1800" u="none" strike="noStrike" dirty="0">
                          <a:effectLst/>
                        </a:rPr>
                        <a:t>Large</a:t>
                      </a:r>
                      <a:endParaRPr lang="en-US" sz="1800" b="0" i="0" u="none" strike="noStrike" dirty="0">
                        <a:solidFill>
                          <a:srgbClr val="000000"/>
                        </a:solidFill>
                        <a:effectLst/>
                        <a:latin typeface="Arial"/>
                      </a:endParaRPr>
                    </a:p>
                  </a:txBody>
                  <a:tcPr marL="7979" marR="7979" marT="7979" marB="0" anchor="b"/>
                </a:tc>
                <a:tc>
                  <a:txBody>
                    <a:bodyPr/>
                    <a:lstStyle/>
                    <a:p>
                      <a:pPr algn="r" fontAlgn="b"/>
                      <a:r>
                        <a:rPr lang="en-US" sz="1800" b="0" i="0" u="none" strike="noStrike" kern="1200" baseline="0" dirty="0" smtClean="0">
                          <a:solidFill>
                            <a:schemeClr val="dk1"/>
                          </a:solidFill>
                          <a:latin typeface="+mn-lt"/>
                          <a:ea typeface="+mn-ea"/>
                          <a:cs typeface="+mn-cs"/>
                        </a:rPr>
                        <a:t>59,000 – 72,500</a:t>
                      </a:r>
                      <a:endParaRPr lang="en-US" sz="1800" b="0" i="0" u="none" strike="noStrike" dirty="0">
                        <a:solidFill>
                          <a:srgbClr val="000000"/>
                        </a:solidFill>
                        <a:effectLst/>
                        <a:latin typeface="Arial"/>
                      </a:endParaRPr>
                    </a:p>
                  </a:txBody>
                  <a:tcPr marL="7979" marR="7979" marT="7979" marB="0" anchor="b"/>
                </a:tc>
                <a:tc>
                  <a:txBody>
                    <a:bodyPr/>
                    <a:lstStyle/>
                    <a:p>
                      <a:pPr algn="r" fontAlgn="b"/>
                      <a:r>
                        <a:rPr lang="en-US" sz="1800" b="0" i="0" u="none" strike="noStrike" kern="1200" baseline="0" dirty="0" smtClean="0">
                          <a:solidFill>
                            <a:schemeClr val="dk1"/>
                          </a:solidFill>
                          <a:latin typeface="+mn-lt"/>
                          <a:ea typeface="+mn-ea"/>
                          <a:cs typeface="+mn-cs"/>
                        </a:rPr>
                        <a:t>55,000</a:t>
                      </a:r>
                      <a:r>
                        <a:rPr lang="en-US" sz="1800" u="none" strike="noStrike" dirty="0" smtClean="0">
                          <a:effectLst/>
                        </a:rPr>
                        <a:t> </a:t>
                      </a:r>
                      <a:r>
                        <a:rPr lang="en-US" sz="1800" u="none" strike="noStrike" dirty="0">
                          <a:effectLst/>
                        </a:rPr>
                        <a:t>- </a:t>
                      </a:r>
                      <a:r>
                        <a:rPr lang="en-US" sz="1800" b="0" i="0" u="none" strike="noStrike" kern="1200" baseline="0" dirty="0" smtClean="0">
                          <a:solidFill>
                            <a:schemeClr val="dk1"/>
                          </a:solidFill>
                          <a:latin typeface="+mn-lt"/>
                          <a:ea typeface="+mn-ea"/>
                          <a:cs typeface="+mn-cs"/>
                        </a:rPr>
                        <a:t>67,000</a:t>
                      </a:r>
                      <a:endParaRPr lang="en-US" sz="1800" b="0" i="0" u="none" strike="noStrike" dirty="0">
                        <a:solidFill>
                          <a:srgbClr val="000000"/>
                        </a:solidFill>
                        <a:effectLst/>
                        <a:latin typeface="Arial"/>
                      </a:endParaRPr>
                    </a:p>
                  </a:txBody>
                  <a:tcPr marL="7979" marR="7979" marT="7979" marB="0" anchor="b"/>
                </a:tc>
                <a:tc>
                  <a:txBody>
                    <a:bodyPr/>
                    <a:lstStyle/>
                    <a:p>
                      <a:pPr algn="r" fontAlgn="b"/>
                      <a:r>
                        <a:rPr lang="en-US" sz="1800" u="none" strike="noStrike" dirty="0" smtClean="0">
                          <a:effectLst/>
                        </a:rPr>
                        <a:t>47,500 – 57,750</a:t>
                      </a:r>
                      <a:endParaRPr lang="en-US" sz="1800" b="0" i="0" u="none" strike="noStrike" dirty="0">
                        <a:solidFill>
                          <a:srgbClr val="000000"/>
                        </a:solidFill>
                        <a:effectLst/>
                        <a:latin typeface="Arial"/>
                      </a:endParaRPr>
                    </a:p>
                  </a:txBody>
                  <a:tcPr marL="7979" marR="7979" marT="7979" marB="0" anchor="b"/>
                </a:tc>
                <a:tc>
                  <a:txBody>
                    <a:bodyPr/>
                    <a:lstStyle/>
                    <a:p>
                      <a:pPr algn="r" fontAlgn="b"/>
                      <a:r>
                        <a:rPr lang="en-US" sz="1800" b="0" i="0" u="none" strike="noStrike" kern="1200" baseline="0" dirty="0" smtClean="0">
                          <a:solidFill>
                            <a:schemeClr val="dk1"/>
                          </a:solidFill>
                          <a:latin typeface="+mn-lt"/>
                          <a:ea typeface="+mn-ea"/>
                          <a:cs typeface="+mn-cs"/>
                        </a:rPr>
                        <a:t>50,000</a:t>
                      </a:r>
                      <a:r>
                        <a:rPr lang="en-US" sz="1800" u="none" strike="noStrike" dirty="0" smtClean="0">
                          <a:effectLst/>
                        </a:rPr>
                        <a:t> </a:t>
                      </a:r>
                      <a:r>
                        <a:rPr lang="en-US" sz="1800" u="none" strike="noStrike" dirty="0">
                          <a:effectLst/>
                        </a:rPr>
                        <a:t>- </a:t>
                      </a:r>
                      <a:r>
                        <a:rPr lang="en-US" sz="1800" u="none" strike="noStrike" dirty="0" smtClean="0">
                          <a:effectLst/>
                        </a:rPr>
                        <a:t>64</a:t>
                      </a:r>
                      <a:r>
                        <a:rPr lang="en-US" sz="1800" b="0" i="0" u="none" strike="noStrike" kern="1200" baseline="0" dirty="0" smtClean="0">
                          <a:solidFill>
                            <a:schemeClr val="dk1"/>
                          </a:solidFill>
                          <a:latin typeface="+mn-lt"/>
                          <a:ea typeface="+mn-ea"/>
                          <a:cs typeface="+mn-cs"/>
                        </a:rPr>
                        <a:t>,000</a:t>
                      </a:r>
                      <a:endParaRPr lang="en-US" sz="1800" b="0" i="0" u="none" strike="noStrike" dirty="0">
                        <a:solidFill>
                          <a:srgbClr val="000000"/>
                        </a:solidFill>
                        <a:effectLst/>
                        <a:latin typeface="Arial"/>
                      </a:endParaRPr>
                    </a:p>
                  </a:txBody>
                  <a:tcPr marL="7979" marR="7979" marT="7979" marB="0" anchor="b"/>
                </a:tc>
                <a:tc>
                  <a:txBody>
                    <a:bodyPr/>
                    <a:lstStyle/>
                    <a:p>
                      <a:pPr algn="l" fontAlgn="b"/>
                      <a:r>
                        <a:rPr lang="en-US" sz="1800" u="none" strike="noStrike" dirty="0">
                          <a:effectLst/>
                        </a:rPr>
                        <a:t> </a:t>
                      </a:r>
                      <a:endParaRPr lang="en-US" sz="1800" b="0" i="0" u="none" strike="noStrike" dirty="0">
                        <a:solidFill>
                          <a:srgbClr val="000000"/>
                        </a:solidFill>
                        <a:effectLst/>
                        <a:latin typeface="Arial"/>
                      </a:endParaRPr>
                    </a:p>
                  </a:txBody>
                  <a:tcPr marL="7979" marR="7979" marT="7979" marB="0" anchor="b"/>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49005596"/>
              </p:ext>
            </p:extLst>
          </p:nvPr>
        </p:nvGraphicFramePr>
        <p:xfrm>
          <a:off x="3657600" y="4830901"/>
          <a:ext cx="5105400" cy="1724025"/>
        </p:xfrm>
        <a:graphic>
          <a:graphicData uri="http://schemas.openxmlformats.org/drawingml/2006/table">
            <a:tbl>
              <a:tblPr>
                <a:tableStyleId>{5C22544A-7EE6-4342-B048-85BDC9FD1C3A}</a:tableStyleId>
              </a:tblPr>
              <a:tblGrid>
                <a:gridCol w="2741154"/>
                <a:gridCol w="2364246"/>
              </a:tblGrid>
              <a:tr h="342900">
                <a:tc>
                  <a:txBody>
                    <a:bodyPr/>
                    <a:lstStyle/>
                    <a:p>
                      <a:pPr algn="l" fontAlgn="b"/>
                      <a:r>
                        <a:rPr lang="en-US" sz="2200" u="none" strike="noStrike" dirty="0">
                          <a:effectLst/>
                        </a:rPr>
                        <a:t>CFO</a:t>
                      </a:r>
                      <a:endParaRPr lang="en-US" sz="2200" b="0" i="0" u="none" strike="noStrike" dirty="0">
                        <a:solidFill>
                          <a:srgbClr val="000000"/>
                        </a:solidFill>
                        <a:effectLst/>
                        <a:latin typeface="Arial"/>
                      </a:endParaRPr>
                    </a:p>
                  </a:txBody>
                  <a:tcPr marL="9525" marR="9525" marT="9525" marB="0" anchor="b"/>
                </a:tc>
                <a:tc>
                  <a:txBody>
                    <a:bodyPr/>
                    <a:lstStyle/>
                    <a:p>
                      <a:pPr algn="r" fontAlgn="b"/>
                      <a:r>
                        <a:rPr lang="en-US" sz="2200" u="none" strike="noStrike" dirty="0" smtClean="0">
                          <a:effectLst/>
                        </a:rPr>
                        <a:t>109,000 </a:t>
                      </a:r>
                      <a:r>
                        <a:rPr lang="en-US" sz="2200" u="none" strike="noStrike" dirty="0">
                          <a:effectLst/>
                        </a:rPr>
                        <a:t>- </a:t>
                      </a:r>
                      <a:r>
                        <a:rPr lang="en-US" sz="2200" u="none" strike="noStrike" dirty="0" smtClean="0">
                          <a:effectLst/>
                        </a:rPr>
                        <a:t>484,000</a:t>
                      </a:r>
                      <a:endParaRPr lang="en-US" sz="2200" b="0" i="0" u="none" strike="noStrike" dirty="0">
                        <a:solidFill>
                          <a:srgbClr val="000000"/>
                        </a:solidFill>
                        <a:effectLst/>
                        <a:latin typeface="Arial"/>
                      </a:endParaRPr>
                    </a:p>
                  </a:txBody>
                  <a:tcPr marL="9525" marR="9525" marT="9525" marB="0" anchor="b"/>
                </a:tc>
              </a:tr>
              <a:tr h="342900">
                <a:tc>
                  <a:txBody>
                    <a:bodyPr/>
                    <a:lstStyle/>
                    <a:p>
                      <a:pPr algn="l" fontAlgn="b"/>
                      <a:r>
                        <a:rPr lang="en-US" sz="2200" u="none" strike="noStrike">
                          <a:effectLst/>
                        </a:rPr>
                        <a:t>Treasurer</a:t>
                      </a:r>
                      <a:endParaRPr lang="en-US" sz="2200" b="0" i="0" u="none" strike="noStrike">
                        <a:solidFill>
                          <a:srgbClr val="000000"/>
                        </a:solidFill>
                        <a:effectLst/>
                        <a:latin typeface="Arial"/>
                      </a:endParaRPr>
                    </a:p>
                  </a:txBody>
                  <a:tcPr marL="9525" marR="9525" marT="9525" marB="0" anchor="b"/>
                </a:tc>
                <a:tc>
                  <a:txBody>
                    <a:bodyPr/>
                    <a:lstStyle/>
                    <a:p>
                      <a:pPr algn="r" fontAlgn="b"/>
                      <a:r>
                        <a:rPr lang="en-US" sz="2200" u="none" strike="noStrike" dirty="0" smtClean="0">
                          <a:effectLst/>
                        </a:rPr>
                        <a:t>107,250 </a:t>
                      </a:r>
                      <a:r>
                        <a:rPr lang="en-US" sz="2200" u="none" strike="noStrike" dirty="0">
                          <a:effectLst/>
                        </a:rPr>
                        <a:t>- </a:t>
                      </a:r>
                      <a:r>
                        <a:rPr lang="en-US" sz="2200" u="none" strike="noStrike" dirty="0" smtClean="0">
                          <a:effectLst/>
                        </a:rPr>
                        <a:t>470,000</a:t>
                      </a:r>
                      <a:endParaRPr lang="en-US" sz="2200" b="0" i="0" u="none" strike="noStrike" dirty="0">
                        <a:solidFill>
                          <a:srgbClr val="000000"/>
                        </a:solidFill>
                        <a:effectLst/>
                        <a:latin typeface="Arial"/>
                      </a:endParaRPr>
                    </a:p>
                  </a:txBody>
                  <a:tcPr marL="9525" marR="9525" marT="9525" marB="0" anchor="b"/>
                </a:tc>
              </a:tr>
              <a:tr h="342900">
                <a:tc>
                  <a:txBody>
                    <a:bodyPr/>
                    <a:lstStyle/>
                    <a:p>
                      <a:pPr algn="l" fontAlgn="b"/>
                      <a:r>
                        <a:rPr lang="en-US" sz="2200" u="none" strike="noStrike">
                          <a:effectLst/>
                        </a:rPr>
                        <a:t>Corporate Controller</a:t>
                      </a:r>
                      <a:endParaRPr lang="en-US" sz="2200" b="0" i="0" u="none" strike="noStrike">
                        <a:solidFill>
                          <a:srgbClr val="000000"/>
                        </a:solidFill>
                        <a:effectLst/>
                        <a:latin typeface="Arial"/>
                      </a:endParaRPr>
                    </a:p>
                  </a:txBody>
                  <a:tcPr marL="9525" marR="9525" marT="9525" marB="0" anchor="b"/>
                </a:tc>
                <a:tc>
                  <a:txBody>
                    <a:bodyPr/>
                    <a:lstStyle/>
                    <a:p>
                      <a:pPr algn="r" fontAlgn="b"/>
                      <a:r>
                        <a:rPr lang="en-US" sz="2200" u="none" strike="noStrike" dirty="0" smtClean="0">
                          <a:effectLst/>
                        </a:rPr>
                        <a:t>96,500 – 234,750</a:t>
                      </a:r>
                      <a:endParaRPr lang="en-US" sz="2200" b="0" i="0" u="none" strike="noStrike" dirty="0">
                        <a:solidFill>
                          <a:srgbClr val="000000"/>
                        </a:solidFill>
                        <a:effectLst/>
                        <a:latin typeface="Arial"/>
                      </a:endParaRPr>
                    </a:p>
                  </a:txBody>
                  <a:tcPr marL="9525" marR="9525" marT="9525" marB="0" anchor="b"/>
                </a:tc>
              </a:tr>
              <a:tr h="342900">
                <a:tc>
                  <a:txBody>
                    <a:bodyPr/>
                    <a:lstStyle/>
                    <a:p>
                      <a:pPr algn="l" fontAlgn="b"/>
                      <a:r>
                        <a:rPr lang="en-US" sz="2200" u="none" strike="noStrike">
                          <a:effectLst/>
                        </a:rPr>
                        <a:t>Tax Director</a:t>
                      </a:r>
                      <a:endParaRPr lang="en-US" sz="2200" b="0" i="0" u="none" strike="noStrike">
                        <a:solidFill>
                          <a:srgbClr val="000000"/>
                        </a:solidFill>
                        <a:effectLst/>
                        <a:latin typeface="Arial"/>
                      </a:endParaRPr>
                    </a:p>
                  </a:txBody>
                  <a:tcPr marL="9525" marR="9525" marT="9525" marB="0" anchor="b"/>
                </a:tc>
                <a:tc>
                  <a:txBody>
                    <a:bodyPr/>
                    <a:lstStyle/>
                    <a:p>
                      <a:pPr algn="r" fontAlgn="b"/>
                      <a:r>
                        <a:rPr lang="en-US" sz="2200" u="none" strike="noStrike" dirty="0" smtClean="0">
                          <a:effectLst/>
                        </a:rPr>
                        <a:t>120,500 – 184,000</a:t>
                      </a:r>
                      <a:endParaRPr lang="en-US" sz="2200" b="0" i="0" u="none" strike="noStrike" dirty="0">
                        <a:solidFill>
                          <a:srgbClr val="000000"/>
                        </a:solidFill>
                        <a:effectLst/>
                        <a:latin typeface="Arial"/>
                      </a:endParaRPr>
                    </a:p>
                  </a:txBody>
                  <a:tcPr marL="9525" marR="9525" marT="9525" marB="0" anchor="b"/>
                </a:tc>
              </a:tr>
              <a:tr h="342900">
                <a:tc>
                  <a:txBody>
                    <a:bodyPr/>
                    <a:lstStyle/>
                    <a:p>
                      <a:pPr algn="l" fontAlgn="b"/>
                      <a:r>
                        <a:rPr lang="en-US" sz="2200" u="none" strike="noStrike" dirty="0">
                          <a:effectLst/>
                        </a:rPr>
                        <a:t>Internal Audit Director</a:t>
                      </a:r>
                      <a:endParaRPr lang="en-US" sz="2200" b="0" i="0" u="none" strike="noStrike" dirty="0">
                        <a:solidFill>
                          <a:srgbClr val="000000"/>
                        </a:solidFill>
                        <a:effectLst/>
                        <a:latin typeface="Arial"/>
                      </a:endParaRPr>
                    </a:p>
                  </a:txBody>
                  <a:tcPr marL="9525" marR="9525" marT="9525" marB="0" anchor="b"/>
                </a:tc>
                <a:tc>
                  <a:txBody>
                    <a:bodyPr/>
                    <a:lstStyle/>
                    <a:p>
                      <a:pPr algn="r" fontAlgn="b"/>
                      <a:r>
                        <a:rPr lang="en-US" sz="2200" u="none" strike="noStrike" dirty="0" smtClean="0">
                          <a:effectLst/>
                        </a:rPr>
                        <a:t>119,000 </a:t>
                      </a:r>
                      <a:r>
                        <a:rPr lang="en-US" sz="2200" u="none" strike="noStrike" dirty="0">
                          <a:effectLst/>
                        </a:rPr>
                        <a:t>- </a:t>
                      </a:r>
                      <a:r>
                        <a:rPr lang="en-US" sz="2200" u="none" strike="noStrike" dirty="0" smtClean="0">
                          <a:effectLst/>
                        </a:rPr>
                        <a:t>279,500</a:t>
                      </a:r>
                      <a:endParaRPr lang="en-US" sz="2200" b="0" i="0" u="none" strike="noStrike" dirty="0">
                        <a:solidFill>
                          <a:srgbClr val="000000"/>
                        </a:solidFill>
                        <a:effectLst/>
                        <a:latin typeface="Arial"/>
                      </a:endParaRPr>
                    </a:p>
                  </a:txBody>
                  <a:tcPr marL="9525" marR="9525" marT="9525" marB="0" anchor="b"/>
                </a:tc>
              </a:tr>
            </a:tbl>
          </a:graphicData>
        </a:graphic>
      </p:graphicFrame>
      <p:sp>
        <p:nvSpPr>
          <p:cNvPr id="12" name="TextBox 11"/>
          <p:cNvSpPr txBox="1"/>
          <p:nvPr/>
        </p:nvSpPr>
        <p:spPr>
          <a:xfrm>
            <a:off x="152400" y="4800600"/>
            <a:ext cx="3505200" cy="1754326"/>
          </a:xfrm>
          <a:prstGeom prst="rect">
            <a:avLst/>
          </a:prstGeom>
          <a:noFill/>
        </p:spPr>
        <p:txBody>
          <a:bodyPr wrap="square" rtlCol="0">
            <a:spAutoFit/>
          </a:bodyPr>
          <a:lstStyle/>
          <a:p>
            <a:r>
              <a:rPr lang="en-US" dirty="0" smtClean="0"/>
              <a:t>Salary information for selected Corporate Accounting Positions for 2016.  The salary range varies with company sales.  These are base salary numbers that do not include bonuses and incentives.</a:t>
            </a:r>
            <a:endParaRPr lang="en-US" dirty="0"/>
          </a:p>
        </p:txBody>
      </p:sp>
      <p:sp>
        <p:nvSpPr>
          <p:cNvPr id="3" name="TextBox 2"/>
          <p:cNvSpPr txBox="1"/>
          <p:nvPr/>
        </p:nvSpPr>
        <p:spPr>
          <a:xfrm>
            <a:off x="8249140" y="6545279"/>
            <a:ext cx="894860" cy="276999"/>
          </a:xfrm>
          <a:prstGeom prst="rect">
            <a:avLst/>
          </a:prstGeom>
          <a:noFill/>
        </p:spPr>
        <p:txBody>
          <a:bodyPr wrap="none" rtlCol="0">
            <a:spAutoFit/>
          </a:bodyPr>
          <a:lstStyle/>
          <a:p>
            <a:r>
              <a:rPr lang="en-US" sz="1200" dirty="0" smtClean="0"/>
              <a:t>Robert Half</a:t>
            </a:r>
            <a:endParaRPr lang="en-US" sz="1200" dirty="0"/>
          </a:p>
        </p:txBody>
      </p:sp>
      <p:sp>
        <p:nvSpPr>
          <p:cNvPr id="5" name="TextBox 4"/>
          <p:cNvSpPr txBox="1"/>
          <p:nvPr/>
        </p:nvSpPr>
        <p:spPr>
          <a:xfrm>
            <a:off x="5791200" y="1417638"/>
            <a:ext cx="3124199" cy="584775"/>
          </a:xfrm>
          <a:prstGeom prst="rect">
            <a:avLst/>
          </a:prstGeom>
          <a:noFill/>
        </p:spPr>
        <p:txBody>
          <a:bodyPr wrap="square" rtlCol="0">
            <a:spAutoFit/>
          </a:bodyPr>
          <a:lstStyle/>
          <a:p>
            <a:r>
              <a:rPr lang="en-US" sz="1600" dirty="0" smtClean="0"/>
              <a:t>These are national figures-to convert to Tampa, multiply by 98%.</a:t>
            </a:r>
            <a:endParaRPr lang="en-US" sz="1600" dirty="0"/>
          </a:p>
        </p:txBody>
      </p:sp>
    </p:spTree>
    <p:extLst>
      <p:ext uri="{BB962C8B-B14F-4D97-AF65-F5344CB8AC3E}">
        <p14:creationId xmlns:p14="http://schemas.microsoft.com/office/powerpoint/2010/main" val="3585420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Median Pay for Accounting Related Positions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828799"/>
            <a:ext cx="8931182"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81600" y="6360155"/>
            <a:ext cx="3733800" cy="261610"/>
          </a:xfrm>
          <a:prstGeom prst="rect">
            <a:avLst/>
          </a:prstGeom>
          <a:noFill/>
        </p:spPr>
        <p:txBody>
          <a:bodyPr wrap="square" rtlCol="0">
            <a:spAutoFit/>
          </a:bodyPr>
          <a:lstStyle/>
          <a:p>
            <a:r>
              <a:rPr lang="en-US" sz="1100" dirty="0"/>
              <a:t>Becker </a:t>
            </a:r>
            <a:r>
              <a:rPr lang="en-US" sz="1100" dirty="0">
                <a:hlinkClick r:id="rId3"/>
              </a:rPr>
              <a:t>http://www.masters-in-accounting.org/accountants</a:t>
            </a:r>
            <a:r>
              <a:rPr lang="en-US" sz="1100" dirty="0" smtClean="0">
                <a:hlinkClick r:id="rId3"/>
              </a:rPr>
              <a:t>/</a:t>
            </a:r>
            <a:r>
              <a:rPr lang="en-US" sz="1100" dirty="0" smtClean="0"/>
              <a:t> </a:t>
            </a:r>
            <a:endParaRPr lang="en-US" sz="1100" dirty="0"/>
          </a:p>
        </p:txBody>
      </p:sp>
    </p:spTree>
    <p:extLst>
      <p:ext uri="{BB962C8B-B14F-4D97-AF65-F5344CB8AC3E}">
        <p14:creationId xmlns:p14="http://schemas.microsoft.com/office/powerpoint/2010/main" val="2879266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CPA Career Paths</a:t>
            </a:r>
            <a:endParaRPr lang="en-US" dirty="0"/>
          </a:p>
        </p:txBody>
      </p:sp>
      <p:sp>
        <p:nvSpPr>
          <p:cNvPr id="3" name="Content Placeholder 2"/>
          <p:cNvSpPr>
            <a:spLocks noGrp="1"/>
          </p:cNvSpPr>
          <p:nvPr>
            <p:ph idx="1"/>
          </p:nvPr>
        </p:nvSpPr>
        <p:spPr>
          <a:xfrm>
            <a:off x="457200" y="1219200"/>
            <a:ext cx="8229600" cy="4906963"/>
          </a:xfrm>
        </p:spPr>
        <p:txBody>
          <a:bodyPr>
            <a:normAutofit fontScale="85000" lnSpcReduction="20000"/>
          </a:bodyPr>
          <a:lstStyle/>
          <a:p>
            <a:pPr marL="0" indent="0">
              <a:buNone/>
            </a:pPr>
            <a:r>
              <a:rPr lang="en-US" dirty="0" smtClean="0"/>
              <a:t>Many accountants become CPAs even if they have no desire to work in public accounting.  Many CPAs will launch their career in public accounting, and then move into a different industry after a few years of experience. There are a broad range of career paths for CPAs including jobs in:</a:t>
            </a:r>
          </a:p>
          <a:p>
            <a:pPr marL="0" indent="0">
              <a:buNone/>
            </a:pPr>
            <a:endParaRPr lang="en-US" dirty="0" smtClean="0"/>
          </a:p>
          <a:p>
            <a:r>
              <a:rPr lang="en-US" dirty="0" smtClean="0"/>
              <a:t>Public Accounting</a:t>
            </a:r>
          </a:p>
          <a:p>
            <a:r>
              <a:rPr lang="en-US" dirty="0" smtClean="0"/>
              <a:t>Business and Industry</a:t>
            </a:r>
          </a:p>
          <a:p>
            <a:r>
              <a:rPr lang="en-US" dirty="0" smtClean="0"/>
              <a:t>Government</a:t>
            </a:r>
          </a:p>
          <a:p>
            <a:r>
              <a:rPr lang="en-US" dirty="0" smtClean="0"/>
              <a:t>Not for Profit</a:t>
            </a:r>
          </a:p>
          <a:p>
            <a:r>
              <a:rPr lang="en-US" dirty="0" smtClean="0"/>
              <a:t>Education</a:t>
            </a:r>
            <a:endParaRPr lang="en-US" dirty="0"/>
          </a:p>
        </p:txBody>
      </p:sp>
      <p:sp>
        <p:nvSpPr>
          <p:cNvPr id="5" name="TextBox 4"/>
          <p:cNvSpPr txBox="1"/>
          <p:nvPr/>
        </p:nvSpPr>
        <p:spPr>
          <a:xfrm>
            <a:off x="8229600" y="6213883"/>
            <a:ext cx="609600" cy="276999"/>
          </a:xfrm>
          <a:prstGeom prst="rect">
            <a:avLst/>
          </a:prstGeom>
          <a:noFill/>
        </p:spPr>
        <p:txBody>
          <a:bodyPr wrap="square" rtlCol="0">
            <a:spAutoFit/>
          </a:bodyPr>
          <a:lstStyle/>
          <a:p>
            <a:r>
              <a:rPr lang="en-US" sz="1200" dirty="0" smtClean="0"/>
              <a:t>AICPA</a:t>
            </a:r>
            <a:endParaRPr lang="en-US" sz="1200" dirty="0"/>
          </a:p>
        </p:txBody>
      </p:sp>
      <p:pic>
        <p:nvPicPr>
          <p:cNvPr id="6" name="Picture 5" descr="accounting calculator.jpg"/>
          <p:cNvPicPr>
            <a:picLocks noChangeAspect="1"/>
          </p:cNvPicPr>
          <p:nvPr/>
        </p:nvPicPr>
        <p:blipFill>
          <a:blip r:embed="rId2"/>
          <a:stretch>
            <a:fillRect/>
          </a:stretch>
        </p:blipFill>
        <p:spPr>
          <a:xfrm>
            <a:off x="4457252" y="3352800"/>
            <a:ext cx="3924748" cy="2606278"/>
          </a:xfrm>
          <a:prstGeom prst="rect">
            <a:avLst/>
          </a:prstGeom>
        </p:spPr>
      </p:pic>
    </p:spTree>
    <p:extLst>
      <p:ext uri="{BB962C8B-B14F-4D97-AF65-F5344CB8AC3E}">
        <p14:creationId xmlns:p14="http://schemas.microsoft.com/office/powerpoint/2010/main" val="1842337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Accounting</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a:t>Audits, Reviews, Compilations </a:t>
            </a:r>
            <a:endParaRPr lang="en-US" dirty="0" smtClean="0"/>
          </a:p>
          <a:p>
            <a:r>
              <a:rPr lang="en-US" dirty="0" smtClean="0"/>
              <a:t>Business </a:t>
            </a:r>
            <a:r>
              <a:rPr lang="en-US" dirty="0"/>
              <a:t>Consultation</a:t>
            </a:r>
          </a:p>
          <a:p>
            <a:r>
              <a:rPr lang="en-US" dirty="0"/>
              <a:t>Financial Planning</a:t>
            </a:r>
          </a:p>
          <a:p>
            <a:r>
              <a:rPr lang="en-US" dirty="0"/>
              <a:t>International Financial Reporting</a:t>
            </a:r>
          </a:p>
          <a:p>
            <a:r>
              <a:rPr lang="en-US" dirty="0"/>
              <a:t>Information Technology</a:t>
            </a:r>
          </a:p>
          <a:p>
            <a:r>
              <a:rPr lang="en-US" dirty="0"/>
              <a:t>Management </a:t>
            </a:r>
            <a:r>
              <a:rPr lang="en-US" dirty="0" smtClean="0"/>
              <a:t>Consultation</a:t>
            </a:r>
          </a:p>
          <a:p>
            <a:r>
              <a:rPr lang="en-US" dirty="0" smtClean="0"/>
              <a:t>Specialized Assurance Services</a:t>
            </a:r>
            <a:endParaRPr lang="en-US" dirty="0"/>
          </a:p>
          <a:p>
            <a:r>
              <a:rPr lang="en-US" dirty="0"/>
              <a:t>Tax Advisory Services</a:t>
            </a:r>
          </a:p>
          <a:p>
            <a:r>
              <a:rPr lang="en-US" dirty="0"/>
              <a:t>Tax Return Preparation</a:t>
            </a:r>
          </a:p>
          <a:p>
            <a:pPr marL="0" indent="0">
              <a:buNone/>
            </a:pPr>
            <a:endParaRPr lang="en-US" dirty="0"/>
          </a:p>
        </p:txBody>
      </p:sp>
      <p:sp>
        <p:nvSpPr>
          <p:cNvPr id="4" name="TextBox 3"/>
          <p:cNvSpPr txBox="1"/>
          <p:nvPr/>
        </p:nvSpPr>
        <p:spPr>
          <a:xfrm>
            <a:off x="8475785" y="6581001"/>
            <a:ext cx="668215" cy="276999"/>
          </a:xfrm>
          <a:prstGeom prst="rect">
            <a:avLst/>
          </a:prstGeom>
          <a:noFill/>
        </p:spPr>
        <p:txBody>
          <a:bodyPr wrap="square" rtlCol="0">
            <a:spAutoFit/>
          </a:bodyPr>
          <a:lstStyle/>
          <a:p>
            <a:r>
              <a:rPr lang="en-US" sz="1200" dirty="0" smtClean="0"/>
              <a:t>AICPA</a:t>
            </a:r>
            <a:endParaRPr lang="en-US" sz="1200" dirty="0"/>
          </a:p>
        </p:txBody>
      </p:sp>
      <p:pic>
        <p:nvPicPr>
          <p:cNvPr id="6" name="Picture 5" descr="accountant ticker tape.jpg"/>
          <p:cNvPicPr>
            <a:picLocks noChangeAspect="1"/>
          </p:cNvPicPr>
          <p:nvPr/>
        </p:nvPicPr>
        <p:blipFill>
          <a:blip r:embed="rId2"/>
          <a:stretch>
            <a:fillRect/>
          </a:stretch>
        </p:blipFill>
        <p:spPr>
          <a:xfrm>
            <a:off x="6172200" y="3733800"/>
            <a:ext cx="2797937" cy="2787650"/>
          </a:xfrm>
          <a:prstGeom prst="rect">
            <a:avLst/>
          </a:prstGeom>
        </p:spPr>
      </p:pic>
    </p:spTree>
    <p:extLst>
      <p:ext uri="{BB962C8B-B14F-4D97-AF65-F5344CB8AC3E}">
        <p14:creationId xmlns:p14="http://schemas.microsoft.com/office/powerpoint/2010/main" val="387518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a:t>
            </a:r>
            <a:endParaRPr lang="en-US" dirty="0"/>
          </a:p>
        </p:txBody>
      </p:sp>
      <p:sp>
        <p:nvSpPr>
          <p:cNvPr id="3" name="Content Placeholder 2"/>
          <p:cNvSpPr>
            <a:spLocks noGrp="1"/>
          </p:cNvSpPr>
          <p:nvPr>
            <p:ph idx="1"/>
          </p:nvPr>
        </p:nvSpPr>
        <p:spPr/>
        <p:txBody>
          <a:bodyPr>
            <a:normAutofit/>
          </a:bodyPr>
          <a:lstStyle/>
          <a:p>
            <a:r>
              <a:rPr lang="en-US" dirty="0" smtClean="0"/>
              <a:t>Budget Advisory</a:t>
            </a:r>
          </a:p>
          <a:p>
            <a:r>
              <a:rPr lang="en-US" dirty="0" smtClean="0"/>
              <a:t>Spending priorities and tax programs</a:t>
            </a:r>
          </a:p>
          <a:p>
            <a:r>
              <a:rPr lang="en-US" dirty="0" smtClean="0"/>
              <a:t>Efficiency Studies</a:t>
            </a:r>
          </a:p>
          <a:p>
            <a:r>
              <a:rPr lang="en-US" dirty="0" smtClean="0"/>
              <a:t>FBI, CIA: Investigate White Collar Crime</a:t>
            </a:r>
          </a:p>
          <a:p>
            <a:r>
              <a:rPr lang="en-US" dirty="0" smtClean="0"/>
              <a:t>SEC</a:t>
            </a:r>
          </a:p>
          <a:p>
            <a:r>
              <a:rPr lang="en-US" dirty="0" smtClean="0"/>
              <a:t>Department of Treasury</a:t>
            </a:r>
          </a:p>
          <a:p>
            <a:pPr marL="0" indent="0">
              <a:buNone/>
            </a:pPr>
            <a:endParaRPr lang="en-US" dirty="0"/>
          </a:p>
        </p:txBody>
      </p:sp>
      <p:sp>
        <p:nvSpPr>
          <p:cNvPr id="4" name="TextBox 3"/>
          <p:cNvSpPr txBox="1"/>
          <p:nvPr/>
        </p:nvSpPr>
        <p:spPr>
          <a:xfrm>
            <a:off x="8305800" y="6400800"/>
            <a:ext cx="685800" cy="276999"/>
          </a:xfrm>
          <a:prstGeom prst="rect">
            <a:avLst/>
          </a:prstGeom>
          <a:noFill/>
        </p:spPr>
        <p:txBody>
          <a:bodyPr wrap="square" rtlCol="0">
            <a:spAutoFit/>
          </a:bodyPr>
          <a:lstStyle/>
          <a:p>
            <a:r>
              <a:rPr lang="en-US" sz="1200" dirty="0" smtClean="0"/>
              <a:t>AICPA</a:t>
            </a:r>
            <a:endParaRPr lang="en-US" sz="1200" dirty="0"/>
          </a:p>
        </p:txBody>
      </p:sp>
      <p:pic>
        <p:nvPicPr>
          <p:cNvPr id="5" name="Picture 4" descr="government.jpg"/>
          <p:cNvPicPr>
            <a:picLocks noChangeAspect="1"/>
          </p:cNvPicPr>
          <p:nvPr/>
        </p:nvPicPr>
        <p:blipFill>
          <a:blip r:embed="rId2"/>
          <a:stretch>
            <a:fillRect/>
          </a:stretch>
        </p:blipFill>
        <p:spPr>
          <a:xfrm>
            <a:off x="5105400" y="3886200"/>
            <a:ext cx="3314700" cy="2483815"/>
          </a:xfrm>
          <a:prstGeom prst="rect">
            <a:avLst/>
          </a:prstGeom>
        </p:spPr>
      </p:pic>
    </p:spTree>
    <p:extLst>
      <p:ext uri="{BB962C8B-B14F-4D97-AF65-F5344CB8AC3E}">
        <p14:creationId xmlns:p14="http://schemas.microsoft.com/office/powerpoint/2010/main" val="3801791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for Profit</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Financial Budgeting</a:t>
            </a:r>
          </a:p>
          <a:p>
            <a:r>
              <a:rPr lang="en-US" dirty="0" smtClean="0"/>
              <a:t>Consulting</a:t>
            </a:r>
          </a:p>
          <a:p>
            <a:r>
              <a:rPr lang="en-US" dirty="0" smtClean="0"/>
              <a:t>Various Financial Leadership Positions</a:t>
            </a:r>
            <a:endParaRPr lang="en-US" dirty="0"/>
          </a:p>
        </p:txBody>
      </p:sp>
      <p:sp>
        <p:nvSpPr>
          <p:cNvPr id="4" name="TextBox 3"/>
          <p:cNvSpPr txBox="1"/>
          <p:nvPr/>
        </p:nvSpPr>
        <p:spPr>
          <a:xfrm>
            <a:off x="8305800" y="6476999"/>
            <a:ext cx="669212" cy="276999"/>
          </a:xfrm>
          <a:prstGeom prst="rect">
            <a:avLst/>
          </a:prstGeom>
          <a:noFill/>
        </p:spPr>
        <p:txBody>
          <a:bodyPr wrap="square" rtlCol="0">
            <a:spAutoFit/>
          </a:bodyPr>
          <a:lstStyle/>
          <a:p>
            <a:r>
              <a:rPr lang="en-US" sz="1200" dirty="0" smtClean="0"/>
              <a:t>AICPA</a:t>
            </a:r>
            <a:endParaRPr lang="en-US" sz="1200" dirty="0"/>
          </a:p>
        </p:txBody>
      </p:sp>
      <p:pic>
        <p:nvPicPr>
          <p:cNvPr id="5" name="Picture 4" descr="hands_earth.jpg"/>
          <p:cNvPicPr>
            <a:picLocks noChangeAspect="1"/>
          </p:cNvPicPr>
          <p:nvPr/>
        </p:nvPicPr>
        <p:blipFill>
          <a:blip r:embed="rId2"/>
          <a:stretch>
            <a:fillRect/>
          </a:stretch>
        </p:blipFill>
        <p:spPr>
          <a:xfrm>
            <a:off x="2667000" y="3124200"/>
            <a:ext cx="3648075" cy="3571875"/>
          </a:xfrm>
          <a:prstGeom prst="rect">
            <a:avLst/>
          </a:prstGeom>
        </p:spPr>
      </p:pic>
    </p:spTree>
    <p:extLst>
      <p:ext uri="{BB962C8B-B14F-4D97-AF65-F5344CB8AC3E}">
        <p14:creationId xmlns:p14="http://schemas.microsoft.com/office/powerpoint/2010/main" val="352065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smtClean="0"/>
              <a:t>Education</a:t>
            </a:r>
            <a:endParaRPr lang="en-US" dirty="0"/>
          </a:p>
        </p:txBody>
      </p:sp>
      <p:sp>
        <p:nvSpPr>
          <p:cNvPr id="3" name="Content Placeholder 2"/>
          <p:cNvSpPr>
            <a:spLocks noGrp="1"/>
          </p:cNvSpPr>
          <p:nvPr>
            <p:ph idx="1"/>
          </p:nvPr>
        </p:nvSpPr>
        <p:spPr>
          <a:xfrm>
            <a:off x="457200" y="2514600"/>
            <a:ext cx="8229600" cy="3886200"/>
          </a:xfrm>
        </p:spPr>
        <p:txBody>
          <a:bodyPr/>
          <a:lstStyle/>
          <a:p>
            <a:r>
              <a:rPr lang="en-US" dirty="0" smtClean="0"/>
              <a:t>University Professor</a:t>
            </a:r>
          </a:p>
          <a:p>
            <a:r>
              <a:rPr lang="en-US" dirty="0"/>
              <a:t>Academic Research and Articles</a:t>
            </a:r>
          </a:p>
          <a:p>
            <a:r>
              <a:rPr lang="en-US" dirty="0" smtClean="0"/>
              <a:t>Book Publications</a:t>
            </a:r>
          </a:p>
          <a:p>
            <a:r>
              <a:rPr lang="en-US" dirty="0"/>
              <a:t>Expert </a:t>
            </a:r>
            <a:r>
              <a:rPr lang="en-US" dirty="0" smtClean="0"/>
              <a:t>Witness</a:t>
            </a:r>
          </a:p>
          <a:p>
            <a:r>
              <a:rPr lang="en-US" dirty="0" smtClean="0"/>
              <a:t>Business Applications </a:t>
            </a:r>
            <a:r>
              <a:rPr lang="en-US" dirty="0"/>
              <a:t>of </a:t>
            </a:r>
            <a:r>
              <a:rPr lang="en-US" dirty="0" smtClean="0"/>
              <a:t>Accounting, Audit, Tax, Ethics and Information Technology</a:t>
            </a:r>
            <a:endParaRPr lang="en-US" dirty="0"/>
          </a:p>
        </p:txBody>
      </p:sp>
      <p:sp>
        <p:nvSpPr>
          <p:cNvPr id="4" name="TextBox 3"/>
          <p:cNvSpPr txBox="1"/>
          <p:nvPr/>
        </p:nvSpPr>
        <p:spPr>
          <a:xfrm>
            <a:off x="8382000" y="6477000"/>
            <a:ext cx="562708" cy="276999"/>
          </a:xfrm>
          <a:prstGeom prst="rect">
            <a:avLst/>
          </a:prstGeom>
          <a:noFill/>
        </p:spPr>
        <p:txBody>
          <a:bodyPr wrap="square" rtlCol="0">
            <a:spAutoFit/>
          </a:bodyPr>
          <a:lstStyle/>
          <a:p>
            <a:r>
              <a:rPr lang="en-US" sz="1200" dirty="0" smtClean="0"/>
              <a:t>AICPA</a:t>
            </a:r>
            <a:endParaRPr lang="en-US" sz="1200" dirty="0"/>
          </a:p>
        </p:txBody>
      </p:sp>
      <p:pic>
        <p:nvPicPr>
          <p:cNvPr id="5" name="Picture 4" descr="teaching.jpg"/>
          <p:cNvPicPr>
            <a:picLocks noChangeAspect="1"/>
          </p:cNvPicPr>
          <p:nvPr/>
        </p:nvPicPr>
        <p:blipFill>
          <a:blip r:embed="rId2" cstate="print"/>
          <a:stretch>
            <a:fillRect/>
          </a:stretch>
        </p:blipFill>
        <p:spPr>
          <a:xfrm>
            <a:off x="5562600" y="838200"/>
            <a:ext cx="3352800" cy="2234328"/>
          </a:xfrm>
          <a:prstGeom prst="rect">
            <a:avLst/>
          </a:prstGeom>
        </p:spPr>
      </p:pic>
    </p:spTree>
    <p:extLst>
      <p:ext uri="{BB962C8B-B14F-4D97-AF65-F5344CB8AC3E}">
        <p14:creationId xmlns:p14="http://schemas.microsoft.com/office/powerpoint/2010/main" val="1459667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and Industry</a:t>
            </a:r>
            <a:endParaRPr lang="en-US" dirty="0"/>
          </a:p>
        </p:txBody>
      </p:sp>
      <p:sp>
        <p:nvSpPr>
          <p:cNvPr id="3" name="Content Placeholder 2"/>
          <p:cNvSpPr>
            <a:spLocks noGrp="1"/>
          </p:cNvSpPr>
          <p:nvPr>
            <p:ph idx="1"/>
          </p:nvPr>
        </p:nvSpPr>
        <p:spPr>
          <a:xfrm>
            <a:off x="304799" y="1628089"/>
            <a:ext cx="8666285" cy="4876800"/>
          </a:xfrm>
        </p:spPr>
        <p:txBody>
          <a:bodyPr>
            <a:normAutofit lnSpcReduction="10000"/>
          </a:bodyPr>
          <a:lstStyle/>
          <a:p>
            <a:r>
              <a:rPr lang="en-US" dirty="0"/>
              <a:t>Internal Auditor</a:t>
            </a:r>
          </a:p>
          <a:p>
            <a:r>
              <a:rPr lang="en-US" dirty="0"/>
              <a:t>Controller</a:t>
            </a:r>
          </a:p>
          <a:p>
            <a:r>
              <a:rPr lang="en-US" dirty="0"/>
              <a:t>Treasurer</a:t>
            </a:r>
          </a:p>
          <a:p>
            <a:r>
              <a:rPr lang="en-US" dirty="0"/>
              <a:t>Chief Financial </a:t>
            </a:r>
            <a:r>
              <a:rPr lang="en-US" dirty="0" smtClean="0"/>
              <a:t>Officer</a:t>
            </a:r>
            <a:endParaRPr lang="en-US" dirty="0"/>
          </a:p>
          <a:p>
            <a:r>
              <a:rPr lang="en-US" dirty="0"/>
              <a:t>Chief Executive Officer</a:t>
            </a:r>
          </a:p>
          <a:p>
            <a:r>
              <a:rPr lang="en-US" dirty="0"/>
              <a:t>Financial Analyst</a:t>
            </a:r>
          </a:p>
          <a:p>
            <a:pPr marL="0" indent="0">
              <a:buNone/>
            </a:pPr>
            <a:endParaRPr lang="en-US" dirty="0" smtClean="0"/>
          </a:p>
          <a:p>
            <a:pPr marL="0" indent="0">
              <a:buNone/>
            </a:pPr>
            <a:r>
              <a:rPr lang="en-US" dirty="0" smtClean="0"/>
              <a:t>According to Spencer Stuart: The number of CPA CFOs has risen from 29% to 45% since 2003. </a:t>
            </a:r>
            <a:r>
              <a:rPr lang="en-US" sz="1100" dirty="0" smtClean="0"/>
              <a:t>(Spencer Stuart)</a:t>
            </a:r>
            <a:endParaRPr lang="en-US" sz="1100" dirty="0"/>
          </a:p>
        </p:txBody>
      </p:sp>
      <p:sp>
        <p:nvSpPr>
          <p:cNvPr id="4" name="TextBox 3"/>
          <p:cNvSpPr txBox="1"/>
          <p:nvPr/>
        </p:nvSpPr>
        <p:spPr>
          <a:xfrm>
            <a:off x="8308731" y="6477000"/>
            <a:ext cx="662354" cy="276999"/>
          </a:xfrm>
          <a:prstGeom prst="rect">
            <a:avLst/>
          </a:prstGeom>
          <a:noFill/>
        </p:spPr>
        <p:txBody>
          <a:bodyPr wrap="square" rtlCol="0">
            <a:spAutoFit/>
          </a:bodyPr>
          <a:lstStyle/>
          <a:p>
            <a:r>
              <a:rPr lang="en-US" sz="1200" dirty="0" smtClean="0"/>
              <a:t>AICPA</a:t>
            </a:r>
            <a:endParaRPr lang="en-US" sz="1200" dirty="0"/>
          </a:p>
        </p:txBody>
      </p:sp>
      <p:pic>
        <p:nvPicPr>
          <p:cNvPr id="5" name="Picture 4" descr="accounting cat bigger.jpg"/>
          <p:cNvPicPr>
            <a:picLocks noChangeAspect="1"/>
          </p:cNvPicPr>
          <p:nvPr/>
        </p:nvPicPr>
        <p:blipFill>
          <a:blip r:embed="rId2"/>
          <a:stretch>
            <a:fillRect/>
          </a:stretch>
        </p:blipFill>
        <p:spPr>
          <a:xfrm>
            <a:off x="4572000" y="1447800"/>
            <a:ext cx="4334953" cy="3702050"/>
          </a:xfrm>
          <a:prstGeom prst="rect">
            <a:avLst/>
          </a:prstGeom>
        </p:spPr>
      </p:pic>
    </p:spTree>
    <p:extLst>
      <p:ext uri="{BB962C8B-B14F-4D97-AF65-F5344CB8AC3E}">
        <p14:creationId xmlns:p14="http://schemas.microsoft.com/office/powerpoint/2010/main" val="21516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and Content of the Exam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exam is split into 4 sections, which can each be taken on different days</a:t>
            </a:r>
          </a:p>
          <a:p>
            <a:pPr lvl="1"/>
            <a:r>
              <a:rPr lang="en-US" sz="2400" dirty="0" smtClean="0"/>
              <a:t>AUD – Audit and Attestation (4 hours)</a:t>
            </a:r>
          </a:p>
          <a:p>
            <a:pPr lvl="1"/>
            <a:r>
              <a:rPr lang="en-US" sz="2400" dirty="0" smtClean="0"/>
              <a:t>FAR – Financial Accounting and Reporting (4 hours)</a:t>
            </a:r>
          </a:p>
          <a:p>
            <a:pPr lvl="1"/>
            <a:r>
              <a:rPr lang="en-US" sz="2400" dirty="0" smtClean="0"/>
              <a:t>REG – Regulation (3 hours)</a:t>
            </a:r>
          </a:p>
          <a:p>
            <a:pPr lvl="1"/>
            <a:r>
              <a:rPr lang="en-US" sz="2400" dirty="0" smtClean="0"/>
              <a:t>BEC – Business Environment &amp; Concepts (3 hours)</a:t>
            </a:r>
          </a:p>
          <a:p>
            <a:r>
              <a:rPr lang="en-US" dirty="0" smtClean="0"/>
              <a:t>Each exam is 4 testlets</a:t>
            </a:r>
          </a:p>
          <a:p>
            <a:r>
              <a:rPr lang="en-US" dirty="0" smtClean="0"/>
              <a:t>3 types of responses</a:t>
            </a:r>
          </a:p>
          <a:p>
            <a:pPr lvl="1"/>
            <a:r>
              <a:rPr lang="en-US" sz="2400" dirty="0" smtClean="0"/>
              <a:t>Multiple choice</a:t>
            </a:r>
          </a:p>
          <a:p>
            <a:pPr lvl="1"/>
            <a:r>
              <a:rPr lang="en-US" sz="2400" dirty="0" smtClean="0"/>
              <a:t>Task-based simulations</a:t>
            </a:r>
          </a:p>
          <a:p>
            <a:pPr lvl="1"/>
            <a:r>
              <a:rPr lang="en-US" sz="2400" dirty="0" smtClean="0"/>
              <a:t>Essay</a:t>
            </a:r>
          </a:p>
          <a:p>
            <a:endParaRPr lang="en-US" dirty="0" smtClean="0"/>
          </a:p>
          <a:p>
            <a:endParaRPr lang="en-US" dirty="0"/>
          </a:p>
        </p:txBody>
      </p:sp>
      <p:sp>
        <p:nvSpPr>
          <p:cNvPr id="4" name="TextBox 3"/>
          <p:cNvSpPr txBox="1"/>
          <p:nvPr/>
        </p:nvSpPr>
        <p:spPr>
          <a:xfrm>
            <a:off x="8382000" y="6490882"/>
            <a:ext cx="609600" cy="276999"/>
          </a:xfrm>
          <a:prstGeom prst="rect">
            <a:avLst/>
          </a:prstGeom>
          <a:noFill/>
        </p:spPr>
        <p:txBody>
          <a:bodyPr wrap="square" rtlCol="0">
            <a:spAutoFit/>
          </a:bodyPr>
          <a:lstStyle/>
          <a:p>
            <a:r>
              <a:rPr lang="en-US" sz="1200" dirty="0" smtClean="0"/>
              <a:t>AICPA</a:t>
            </a:r>
            <a:endParaRPr lang="en-US" sz="1200" dirty="0"/>
          </a:p>
        </p:txBody>
      </p:sp>
    </p:spTree>
    <p:extLst>
      <p:ext uri="{BB962C8B-B14F-4D97-AF65-F5344CB8AC3E}">
        <p14:creationId xmlns:p14="http://schemas.microsoft.com/office/powerpoint/2010/main" val="448087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Choice Questions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Multiple choice questions are broken into “testlets”</a:t>
            </a:r>
          </a:p>
          <a:p>
            <a:pPr lvl="1"/>
            <a:r>
              <a:rPr lang="en-US" dirty="0" smtClean="0"/>
              <a:t>First 3 testlets of each section</a:t>
            </a:r>
          </a:p>
          <a:p>
            <a:pPr lvl="1"/>
            <a:r>
              <a:rPr lang="en-US" dirty="0" smtClean="0"/>
              <a:t>Performance-based progression of testlets</a:t>
            </a:r>
          </a:p>
          <a:p>
            <a:pPr lvl="1"/>
            <a:r>
              <a:rPr lang="en-US" dirty="0" smtClean="0"/>
              <a:t>First testlet is “moderate” difficulty</a:t>
            </a:r>
          </a:p>
          <a:p>
            <a:pPr lvl="2"/>
            <a:r>
              <a:rPr lang="en-US" dirty="0" smtClean="0"/>
              <a:t>If you do well on the first testlet, the second will be more difficult</a:t>
            </a:r>
          </a:p>
          <a:p>
            <a:pPr lvl="2"/>
            <a:r>
              <a:rPr lang="en-US" dirty="0" smtClean="0"/>
              <a:t>If you do not do well on the first testlet, the second will remain at “moderate” difficulty</a:t>
            </a:r>
          </a:p>
          <a:p>
            <a:pPr lvl="2"/>
            <a:r>
              <a:rPr lang="en-US" dirty="0" smtClean="0"/>
              <a:t>Same for the third testlet</a:t>
            </a:r>
          </a:p>
          <a:p>
            <a:r>
              <a:rPr lang="en-US" dirty="0" smtClean="0"/>
              <a:t>15-20% of the MC questions do not count at all</a:t>
            </a:r>
          </a:p>
          <a:p>
            <a:pPr lvl="1"/>
            <a:r>
              <a:rPr lang="en-US" dirty="0" smtClean="0"/>
              <a:t>“Trial” questions to be used for scoring on future exams if they are deemed “valid” after the trial phase</a:t>
            </a:r>
            <a:endParaRPr lang="en-US" dirty="0"/>
          </a:p>
        </p:txBody>
      </p:sp>
      <p:sp>
        <p:nvSpPr>
          <p:cNvPr id="4" name="TextBox 3"/>
          <p:cNvSpPr txBox="1"/>
          <p:nvPr/>
        </p:nvSpPr>
        <p:spPr>
          <a:xfrm>
            <a:off x="8382000" y="6490882"/>
            <a:ext cx="609600" cy="276999"/>
          </a:xfrm>
          <a:prstGeom prst="rect">
            <a:avLst/>
          </a:prstGeom>
          <a:noFill/>
        </p:spPr>
        <p:txBody>
          <a:bodyPr wrap="square" rtlCol="0">
            <a:spAutoFit/>
          </a:bodyPr>
          <a:lstStyle/>
          <a:p>
            <a:r>
              <a:rPr lang="en-US" sz="1200" dirty="0" smtClean="0"/>
              <a:t>AICPA</a:t>
            </a:r>
            <a:endParaRPr lang="en-US" sz="1200" dirty="0"/>
          </a:p>
        </p:txBody>
      </p:sp>
    </p:spTree>
    <p:extLst>
      <p:ext uri="{BB962C8B-B14F-4D97-AF65-F5344CB8AC3E}">
        <p14:creationId xmlns:p14="http://schemas.microsoft.com/office/powerpoint/2010/main" val="3300077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a:xfrm>
            <a:off x="457200" y="1524000"/>
            <a:ext cx="8229600" cy="4525963"/>
          </a:xfrm>
        </p:spPr>
        <p:txBody>
          <a:bodyPr>
            <a:normAutofit/>
          </a:bodyPr>
          <a:lstStyle/>
          <a:p>
            <a:r>
              <a:rPr lang="en-US" b="1" dirty="0" smtClean="0"/>
              <a:t>Kirsten Crame, </a:t>
            </a:r>
            <a:r>
              <a:rPr lang="en-US" b="1" dirty="0" err="1" smtClean="0"/>
              <a:t>Macc</a:t>
            </a:r>
            <a:r>
              <a:rPr lang="en-US" b="1" dirty="0" smtClean="0"/>
              <a:t>, CPA</a:t>
            </a:r>
          </a:p>
          <a:p>
            <a:pPr lvl="1"/>
            <a:r>
              <a:rPr lang="en-US" dirty="0" smtClean="0"/>
              <a:t>Federal Tax Senior Accountant at Crowe Horwath</a:t>
            </a:r>
          </a:p>
          <a:p>
            <a:r>
              <a:rPr lang="en-US" b="1" dirty="0" smtClean="0"/>
              <a:t>Aaron Parke, CPA</a:t>
            </a:r>
          </a:p>
          <a:p>
            <a:pPr lvl="1"/>
            <a:r>
              <a:rPr lang="en-US" dirty="0" smtClean="0"/>
              <a:t>Audit Manager </a:t>
            </a:r>
            <a:r>
              <a:rPr lang="en-US" dirty="0" err="1" smtClean="0"/>
              <a:t>Rivero</a:t>
            </a:r>
            <a:r>
              <a:rPr lang="en-US" dirty="0"/>
              <a:t>, </a:t>
            </a:r>
            <a:r>
              <a:rPr lang="en-US" dirty="0" err="1"/>
              <a:t>Gordimer</a:t>
            </a:r>
            <a:r>
              <a:rPr lang="en-US" dirty="0"/>
              <a:t> &amp; </a:t>
            </a:r>
            <a:r>
              <a:rPr lang="en-US" dirty="0" smtClean="0"/>
              <a:t>Company</a:t>
            </a:r>
            <a:endParaRPr lang="en-US" dirty="0"/>
          </a:p>
          <a:p>
            <a:pPr marL="457200" lvl="1" indent="0">
              <a:buNone/>
            </a:pPr>
            <a:endParaRPr lang="en-US" dirty="0"/>
          </a:p>
          <a:p>
            <a:pPr lvl="1"/>
            <a:endParaRPr lang="en-US" dirty="0" smtClean="0"/>
          </a:p>
        </p:txBody>
      </p:sp>
    </p:spTree>
    <p:extLst>
      <p:ext uri="{BB962C8B-B14F-4D97-AF65-F5344CB8AC3E}">
        <p14:creationId xmlns:p14="http://schemas.microsoft.com/office/powerpoint/2010/main" val="2188619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Choice Strategy</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Answer every Question! </a:t>
            </a:r>
          </a:p>
          <a:p>
            <a:pPr lvl="1"/>
            <a:r>
              <a:rPr lang="en-US" dirty="0" smtClean="0"/>
              <a:t>Wrong answers are not penalized.</a:t>
            </a:r>
          </a:p>
          <a:p>
            <a:r>
              <a:rPr lang="en-US" dirty="0" smtClean="0"/>
              <a:t>You do not have to answer questions within a testlet in order. </a:t>
            </a:r>
          </a:p>
          <a:p>
            <a:pPr lvl="1"/>
            <a:r>
              <a:rPr lang="en-US" dirty="0" smtClean="0"/>
              <a:t>Mark questions you do not know the answer to and go back once you answer questions you are more comfortable with.</a:t>
            </a:r>
          </a:p>
          <a:p>
            <a:r>
              <a:rPr lang="en-US" dirty="0" smtClean="0"/>
              <a:t>Try not to waste thinking power on if the questions feel like they are getting more difficult.</a:t>
            </a:r>
            <a:endParaRPr lang="en-US" dirty="0"/>
          </a:p>
        </p:txBody>
      </p:sp>
      <p:sp>
        <p:nvSpPr>
          <p:cNvPr id="4" name="TextBox 3"/>
          <p:cNvSpPr txBox="1"/>
          <p:nvPr/>
        </p:nvSpPr>
        <p:spPr>
          <a:xfrm>
            <a:off x="8382000" y="6490882"/>
            <a:ext cx="609600" cy="276999"/>
          </a:xfrm>
          <a:prstGeom prst="rect">
            <a:avLst/>
          </a:prstGeom>
          <a:noFill/>
        </p:spPr>
        <p:txBody>
          <a:bodyPr wrap="square" rtlCol="0">
            <a:spAutoFit/>
          </a:bodyPr>
          <a:lstStyle/>
          <a:p>
            <a:r>
              <a:rPr lang="en-US" sz="1200" dirty="0" smtClean="0"/>
              <a:t>AICPA</a:t>
            </a:r>
            <a:endParaRPr lang="en-US" sz="1200" dirty="0"/>
          </a:p>
        </p:txBody>
      </p:sp>
    </p:spTree>
    <p:extLst>
      <p:ext uri="{BB962C8B-B14F-4D97-AF65-F5344CB8AC3E}">
        <p14:creationId xmlns:p14="http://schemas.microsoft.com/office/powerpoint/2010/main" val="3404915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Task-Based Simulations</a:t>
            </a:r>
            <a:endParaRPr lang="en-US" dirty="0"/>
          </a:p>
        </p:txBody>
      </p:sp>
      <p:sp>
        <p:nvSpPr>
          <p:cNvPr id="3" name="Content Placeholder 2"/>
          <p:cNvSpPr>
            <a:spLocks noGrp="1"/>
          </p:cNvSpPr>
          <p:nvPr>
            <p:ph idx="1"/>
          </p:nvPr>
        </p:nvSpPr>
        <p:spPr>
          <a:xfrm>
            <a:off x="457200" y="1371600"/>
            <a:ext cx="8229600" cy="4906963"/>
          </a:xfrm>
        </p:spPr>
        <p:txBody>
          <a:bodyPr>
            <a:normAutofit fontScale="92500" lnSpcReduction="20000"/>
          </a:bodyPr>
          <a:lstStyle/>
          <a:p>
            <a:r>
              <a:rPr lang="en-US" dirty="0" smtClean="0"/>
              <a:t>In AUD, FAR and REG, 6-7 independent task-based simulations (TBS) are the fourth testlet.</a:t>
            </a:r>
          </a:p>
          <a:p>
            <a:pPr>
              <a:buNone/>
            </a:pPr>
            <a:endParaRPr lang="en-US" dirty="0" smtClean="0"/>
          </a:p>
          <a:p>
            <a:r>
              <a:rPr lang="en-US" dirty="0" smtClean="0"/>
              <a:t>Each TBS provides a short narrative about a general topic, then asks a question in fill-in-the-blank or true-false format</a:t>
            </a:r>
          </a:p>
          <a:p>
            <a:pPr>
              <a:buNone/>
            </a:pPr>
            <a:endParaRPr lang="en-US" dirty="0" smtClean="0"/>
          </a:p>
          <a:p>
            <a:r>
              <a:rPr lang="en-US" dirty="0" smtClean="0"/>
              <a:t>Each TBS testlet will include at least one research question</a:t>
            </a:r>
          </a:p>
          <a:p>
            <a:pPr lvl="1"/>
            <a:r>
              <a:rPr lang="en-US" dirty="0" smtClean="0"/>
              <a:t>A search engine of authoritative literature is provided for research.</a:t>
            </a:r>
            <a:endParaRPr lang="en-US" dirty="0"/>
          </a:p>
        </p:txBody>
      </p:sp>
      <p:sp>
        <p:nvSpPr>
          <p:cNvPr id="4" name="TextBox 3"/>
          <p:cNvSpPr txBox="1"/>
          <p:nvPr/>
        </p:nvSpPr>
        <p:spPr>
          <a:xfrm>
            <a:off x="8382000" y="6490882"/>
            <a:ext cx="609600" cy="276999"/>
          </a:xfrm>
          <a:prstGeom prst="rect">
            <a:avLst/>
          </a:prstGeom>
          <a:noFill/>
        </p:spPr>
        <p:txBody>
          <a:bodyPr wrap="square" rtlCol="0">
            <a:spAutoFit/>
          </a:bodyPr>
          <a:lstStyle/>
          <a:p>
            <a:r>
              <a:rPr lang="en-US" sz="1200" dirty="0" smtClean="0"/>
              <a:t>AICPA</a:t>
            </a:r>
            <a:endParaRPr lang="en-US" sz="1200" dirty="0"/>
          </a:p>
        </p:txBody>
      </p:sp>
    </p:spTree>
    <p:extLst>
      <p:ext uri="{BB962C8B-B14F-4D97-AF65-F5344CB8AC3E}">
        <p14:creationId xmlns:p14="http://schemas.microsoft.com/office/powerpoint/2010/main" val="2089960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 Questions</a:t>
            </a:r>
            <a:endParaRPr lang="en-US" dirty="0"/>
          </a:p>
        </p:txBody>
      </p:sp>
      <p:sp>
        <p:nvSpPr>
          <p:cNvPr id="3" name="Content Placeholder 2"/>
          <p:cNvSpPr>
            <a:spLocks noGrp="1"/>
          </p:cNvSpPr>
          <p:nvPr>
            <p:ph idx="1"/>
          </p:nvPr>
        </p:nvSpPr>
        <p:spPr>
          <a:xfrm>
            <a:off x="304800" y="1295400"/>
            <a:ext cx="8610600" cy="4830763"/>
          </a:xfrm>
        </p:spPr>
        <p:txBody>
          <a:bodyPr>
            <a:normAutofit fontScale="92500" lnSpcReduction="20000"/>
          </a:bodyPr>
          <a:lstStyle/>
          <a:p>
            <a:r>
              <a:rPr lang="en-US" dirty="0" smtClean="0"/>
              <a:t>The fourth testlet of the BEC section is a series of three essay questions.</a:t>
            </a:r>
          </a:p>
          <a:p>
            <a:pPr lvl="1"/>
            <a:r>
              <a:rPr lang="en-US" dirty="0" smtClean="0"/>
              <a:t>Recommend to leave 15-20 minutes per question</a:t>
            </a:r>
          </a:p>
          <a:p>
            <a:pPr lvl="1"/>
            <a:r>
              <a:rPr lang="en-US" dirty="0" smtClean="0"/>
              <a:t>Grading is based on writing skills as well as technical content.</a:t>
            </a:r>
          </a:p>
          <a:p>
            <a:pPr lvl="2"/>
            <a:r>
              <a:rPr lang="en-US" dirty="0" smtClean="0"/>
              <a:t>Organization</a:t>
            </a:r>
          </a:p>
          <a:p>
            <a:pPr lvl="2"/>
            <a:r>
              <a:rPr lang="en-US" dirty="0" smtClean="0"/>
              <a:t>Conciseness</a:t>
            </a:r>
          </a:p>
          <a:p>
            <a:pPr lvl="2"/>
            <a:r>
              <a:rPr lang="en-US" dirty="0" smtClean="0"/>
              <a:t>Clarity</a:t>
            </a:r>
          </a:p>
          <a:p>
            <a:pPr lvl="2"/>
            <a:r>
              <a:rPr lang="en-US" dirty="0" smtClean="0"/>
              <a:t>Use of the English language</a:t>
            </a:r>
          </a:p>
          <a:p>
            <a:pPr lvl="2"/>
            <a:r>
              <a:rPr lang="en-US" dirty="0" smtClean="0"/>
              <a:t>Responsiveness to the question’s requirements</a:t>
            </a:r>
          </a:p>
          <a:p>
            <a:pPr lvl="2"/>
            <a:r>
              <a:rPr lang="en-US" dirty="0" smtClean="0"/>
              <a:t>Appropriateness for the reader</a:t>
            </a:r>
          </a:p>
          <a:p>
            <a:pPr lvl="2">
              <a:buNone/>
            </a:pPr>
            <a:endParaRPr lang="en-US" dirty="0" smtClean="0"/>
          </a:p>
          <a:p>
            <a:r>
              <a:rPr lang="en-US" dirty="0" smtClean="0"/>
              <a:t>A word processing tool with spell check is provided.</a:t>
            </a:r>
            <a:endParaRPr lang="en-US" dirty="0"/>
          </a:p>
        </p:txBody>
      </p:sp>
      <p:sp>
        <p:nvSpPr>
          <p:cNvPr id="4" name="TextBox 3"/>
          <p:cNvSpPr txBox="1"/>
          <p:nvPr/>
        </p:nvSpPr>
        <p:spPr>
          <a:xfrm>
            <a:off x="8382000" y="6490882"/>
            <a:ext cx="609600" cy="276999"/>
          </a:xfrm>
          <a:prstGeom prst="rect">
            <a:avLst/>
          </a:prstGeom>
          <a:noFill/>
        </p:spPr>
        <p:txBody>
          <a:bodyPr wrap="square" rtlCol="0">
            <a:spAutoFit/>
          </a:bodyPr>
          <a:lstStyle/>
          <a:p>
            <a:r>
              <a:rPr lang="en-US" sz="1200" dirty="0" smtClean="0"/>
              <a:t>AICPA</a:t>
            </a:r>
            <a:endParaRPr lang="en-US" sz="1200" dirty="0"/>
          </a:p>
        </p:txBody>
      </p:sp>
    </p:spTree>
    <p:extLst>
      <p:ext uri="{BB962C8B-B14F-4D97-AF65-F5344CB8AC3E}">
        <p14:creationId xmlns:p14="http://schemas.microsoft.com/office/powerpoint/2010/main" val="1104762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and Attestation (AUD)</a:t>
            </a:r>
            <a:endParaRPr lang="en-US" dirty="0"/>
          </a:p>
        </p:txBody>
      </p:sp>
      <p:sp>
        <p:nvSpPr>
          <p:cNvPr id="3" name="Content Placeholder 2"/>
          <p:cNvSpPr>
            <a:spLocks noGrp="1"/>
          </p:cNvSpPr>
          <p:nvPr>
            <p:ph idx="1"/>
          </p:nvPr>
        </p:nvSpPr>
        <p:spPr>
          <a:xfrm>
            <a:off x="457200" y="1524000"/>
            <a:ext cx="8229600" cy="4525963"/>
          </a:xfrm>
        </p:spPr>
        <p:txBody>
          <a:bodyPr>
            <a:normAutofit fontScale="85000" lnSpcReduction="10000"/>
          </a:bodyPr>
          <a:lstStyle/>
          <a:p>
            <a:r>
              <a:rPr lang="en-US" dirty="0" smtClean="0"/>
              <a:t>Test format</a:t>
            </a:r>
          </a:p>
          <a:p>
            <a:pPr lvl="1"/>
            <a:r>
              <a:rPr lang="en-US" dirty="0" smtClean="0"/>
              <a:t>60% multiple choice</a:t>
            </a:r>
          </a:p>
          <a:p>
            <a:pPr lvl="2"/>
            <a:r>
              <a:rPr lang="en-US" dirty="0" smtClean="0"/>
              <a:t>Three 30-question testlets</a:t>
            </a:r>
          </a:p>
          <a:p>
            <a:pPr lvl="1"/>
            <a:r>
              <a:rPr lang="en-US" dirty="0" smtClean="0"/>
              <a:t>40% simulations</a:t>
            </a:r>
          </a:p>
          <a:p>
            <a:pPr lvl="2"/>
            <a:r>
              <a:rPr lang="en-US" dirty="0" smtClean="0"/>
              <a:t>One testlet containing 7 short task-based simulations</a:t>
            </a:r>
          </a:p>
          <a:p>
            <a:pPr marL="914400" lvl="2" indent="0">
              <a:buNone/>
            </a:pPr>
            <a:endParaRPr lang="en-US" dirty="0" smtClean="0"/>
          </a:p>
          <a:p>
            <a:r>
              <a:rPr lang="en-US" dirty="0" smtClean="0"/>
              <a:t>Covers a variety of topics relating to audits, reviews, and agreed upon procedure engagements of financial statements and other financial information</a:t>
            </a:r>
          </a:p>
          <a:p>
            <a:pPr marL="0" indent="0">
              <a:buNone/>
            </a:pPr>
            <a:endParaRPr lang="en-US" dirty="0" smtClean="0"/>
          </a:p>
          <a:p>
            <a:r>
              <a:rPr lang="en-US" dirty="0" smtClean="0"/>
              <a:t>Internal Controls are tested intensely in this section.</a:t>
            </a:r>
            <a:endParaRPr lang="en-US" dirty="0"/>
          </a:p>
        </p:txBody>
      </p:sp>
      <p:sp>
        <p:nvSpPr>
          <p:cNvPr id="4" name="TextBox 3"/>
          <p:cNvSpPr txBox="1"/>
          <p:nvPr/>
        </p:nvSpPr>
        <p:spPr>
          <a:xfrm>
            <a:off x="7622658" y="6488667"/>
            <a:ext cx="1492909" cy="276999"/>
          </a:xfrm>
          <a:prstGeom prst="rect">
            <a:avLst/>
          </a:prstGeom>
          <a:noFill/>
        </p:spPr>
        <p:txBody>
          <a:bodyPr wrap="none" rtlCol="0">
            <a:spAutoFit/>
          </a:bodyPr>
          <a:lstStyle/>
          <a:p>
            <a:r>
              <a:rPr lang="en-US" sz="1200" dirty="0" smtClean="0"/>
              <a:t>AICPA Content Guide</a:t>
            </a:r>
            <a:endParaRPr lang="en-US" sz="1200" dirty="0"/>
          </a:p>
        </p:txBody>
      </p:sp>
    </p:spTree>
    <p:extLst>
      <p:ext uri="{BB962C8B-B14F-4D97-AF65-F5344CB8AC3E}">
        <p14:creationId xmlns:p14="http://schemas.microsoft.com/office/powerpoint/2010/main" val="357414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Courses to help with AUD</a:t>
            </a:r>
            <a:endParaRPr lang="en-US" dirty="0"/>
          </a:p>
        </p:txBody>
      </p:sp>
      <p:sp>
        <p:nvSpPr>
          <p:cNvPr id="3" name="Content Placeholder 2"/>
          <p:cNvSpPr>
            <a:spLocks noGrp="1"/>
          </p:cNvSpPr>
          <p:nvPr>
            <p:ph idx="1"/>
          </p:nvPr>
        </p:nvSpPr>
        <p:spPr/>
        <p:txBody>
          <a:bodyPr/>
          <a:lstStyle/>
          <a:p>
            <a:r>
              <a:rPr lang="en-US" dirty="0" smtClean="0"/>
              <a:t>Contemporary Issues in Audit</a:t>
            </a:r>
          </a:p>
          <a:p>
            <a:r>
              <a:rPr lang="en-US" dirty="0" smtClean="0"/>
              <a:t>Accounting Information Systems</a:t>
            </a:r>
          </a:p>
          <a:p>
            <a:r>
              <a:rPr lang="en-US" dirty="0" smtClean="0"/>
              <a:t>Any audit class</a:t>
            </a:r>
          </a:p>
          <a:p>
            <a:r>
              <a:rPr lang="en-US" dirty="0" smtClean="0"/>
              <a:t>Any AIS class</a:t>
            </a:r>
          </a:p>
          <a:p>
            <a:r>
              <a:rPr lang="en-US" dirty="0" smtClean="0"/>
              <a:t>Government &amp; Not For Profit Accounting</a:t>
            </a:r>
            <a:endParaRPr lang="en-US" dirty="0"/>
          </a:p>
        </p:txBody>
      </p:sp>
    </p:spTree>
    <p:extLst>
      <p:ext uri="{BB962C8B-B14F-4D97-AF65-F5344CB8AC3E}">
        <p14:creationId xmlns:p14="http://schemas.microsoft.com/office/powerpoint/2010/main" val="545986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US" dirty="0" smtClean="0"/>
              <a:t>Topic Breakdown of AUD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3893735"/>
              </p:ext>
            </p:extLst>
          </p:nvPr>
        </p:nvGraphicFramePr>
        <p:xfrm>
          <a:off x="533400" y="914400"/>
          <a:ext cx="77724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380067" y="4734341"/>
            <a:ext cx="6242591" cy="1754326"/>
          </a:xfrm>
          <a:prstGeom prst="rect">
            <a:avLst/>
          </a:prstGeom>
          <a:solidFill>
            <a:schemeClr val="tx1"/>
          </a:solidFill>
        </p:spPr>
        <p:txBody>
          <a:bodyPr wrap="square" rtlCol="0">
            <a:spAutoFit/>
          </a:bodyPr>
          <a:lstStyle/>
          <a:p>
            <a:r>
              <a:rPr lang="en-US" b="1" dirty="0">
                <a:solidFill>
                  <a:srgbClr val="4F81BD">
                    <a:lumMod val="75000"/>
                  </a:srgbClr>
                </a:solidFill>
              </a:rPr>
              <a:t>A – Engagement Acceptance and </a:t>
            </a:r>
            <a:r>
              <a:rPr lang="en-US" b="1" dirty="0" smtClean="0">
                <a:solidFill>
                  <a:srgbClr val="4F81BD">
                    <a:lumMod val="75000"/>
                  </a:srgbClr>
                </a:solidFill>
              </a:rPr>
              <a:t>Understanding the Assignment</a:t>
            </a:r>
            <a:endParaRPr lang="en-US" b="1" dirty="0">
              <a:solidFill>
                <a:srgbClr val="4F81BD">
                  <a:lumMod val="75000"/>
                </a:srgbClr>
              </a:solidFill>
            </a:endParaRPr>
          </a:p>
          <a:p>
            <a:r>
              <a:rPr lang="en-US" b="1" dirty="0">
                <a:solidFill>
                  <a:srgbClr val="C0504D">
                    <a:lumMod val="75000"/>
                  </a:srgbClr>
                </a:solidFill>
              </a:rPr>
              <a:t>B – Understanding the Entity and its Environment </a:t>
            </a:r>
          </a:p>
          <a:p>
            <a:r>
              <a:rPr lang="en-US" b="1" dirty="0">
                <a:solidFill>
                  <a:srgbClr val="9BBB59">
                    <a:lumMod val="75000"/>
                  </a:srgbClr>
                </a:solidFill>
              </a:rPr>
              <a:t>C – Performing Audit Procedures and Evaluating Evidence</a:t>
            </a:r>
          </a:p>
          <a:p>
            <a:r>
              <a:rPr lang="en-US" b="1" dirty="0">
                <a:solidFill>
                  <a:srgbClr val="8064A2">
                    <a:lumMod val="75000"/>
                  </a:srgbClr>
                </a:solidFill>
              </a:rPr>
              <a:t>D – Evaluating Audit Findings, Communications and Reporting</a:t>
            </a:r>
          </a:p>
          <a:p>
            <a:r>
              <a:rPr lang="en-US" b="1" dirty="0">
                <a:solidFill>
                  <a:srgbClr val="4BACC6">
                    <a:lumMod val="75000"/>
                  </a:srgbClr>
                </a:solidFill>
              </a:rPr>
              <a:t>E – Accounting and Review Services Engagements</a:t>
            </a:r>
          </a:p>
          <a:p>
            <a:r>
              <a:rPr lang="en-US" b="1" dirty="0">
                <a:solidFill>
                  <a:srgbClr val="F79646">
                    <a:lumMod val="75000"/>
                  </a:srgbClr>
                </a:solidFill>
              </a:rPr>
              <a:t>F – Professional Responsibilities</a:t>
            </a:r>
          </a:p>
        </p:txBody>
      </p:sp>
      <p:sp>
        <p:nvSpPr>
          <p:cNvPr id="6" name="TextBox 5"/>
          <p:cNvSpPr txBox="1"/>
          <p:nvPr/>
        </p:nvSpPr>
        <p:spPr>
          <a:xfrm>
            <a:off x="7622658" y="6488667"/>
            <a:ext cx="1492909" cy="276999"/>
          </a:xfrm>
          <a:prstGeom prst="rect">
            <a:avLst/>
          </a:prstGeom>
          <a:noFill/>
        </p:spPr>
        <p:txBody>
          <a:bodyPr wrap="none" rtlCol="0">
            <a:spAutoFit/>
          </a:bodyPr>
          <a:lstStyle/>
          <a:p>
            <a:r>
              <a:rPr lang="en-US" sz="1200" dirty="0">
                <a:solidFill>
                  <a:prstClr val="white"/>
                </a:solidFill>
              </a:rPr>
              <a:t>AICPA Content Guide</a:t>
            </a:r>
          </a:p>
        </p:txBody>
      </p:sp>
    </p:spTree>
    <p:extLst>
      <p:ext uri="{BB962C8B-B14F-4D97-AF65-F5344CB8AC3E}">
        <p14:creationId xmlns:p14="http://schemas.microsoft.com/office/powerpoint/2010/main" val="3928613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Financial Accounting and Reporting (FAR)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Test format</a:t>
            </a:r>
          </a:p>
          <a:p>
            <a:pPr lvl="1"/>
            <a:r>
              <a:rPr lang="en-US" dirty="0" smtClean="0"/>
              <a:t>60% multiple choice</a:t>
            </a:r>
          </a:p>
          <a:p>
            <a:pPr lvl="2"/>
            <a:r>
              <a:rPr lang="en-US" dirty="0" smtClean="0"/>
              <a:t>Three 30-question testlets</a:t>
            </a:r>
          </a:p>
          <a:p>
            <a:pPr lvl="1"/>
            <a:r>
              <a:rPr lang="en-US" dirty="0" smtClean="0"/>
              <a:t>40% simulations</a:t>
            </a:r>
          </a:p>
          <a:p>
            <a:pPr lvl="2"/>
            <a:r>
              <a:rPr lang="en-US" dirty="0" smtClean="0"/>
              <a:t>One testlet containing 7 short task-based simulations</a:t>
            </a:r>
          </a:p>
          <a:p>
            <a:pPr marL="914400" lvl="2" indent="0">
              <a:buNone/>
            </a:pPr>
            <a:endParaRPr lang="en-US" dirty="0" smtClean="0"/>
          </a:p>
          <a:p>
            <a:r>
              <a:rPr lang="en-US" dirty="0" smtClean="0"/>
              <a:t>Covers a variety of topics primarily pertaining to Intermediate Accounting I-III and Advanced Accounting course syllabi</a:t>
            </a:r>
          </a:p>
          <a:p>
            <a:pPr marL="0" indent="0">
              <a:buNone/>
            </a:pPr>
            <a:endParaRPr lang="en-US" dirty="0" smtClean="0"/>
          </a:p>
          <a:p>
            <a:r>
              <a:rPr lang="en-US" dirty="0" smtClean="0"/>
              <a:t>The most mathematical section of the exam</a:t>
            </a:r>
          </a:p>
        </p:txBody>
      </p:sp>
      <p:sp>
        <p:nvSpPr>
          <p:cNvPr id="4" name="TextBox 3"/>
          <p:cNvSpPr txBox="1"/>
          <p:nvPr/>
        </p:nvSpPr>
        <p:spPr>
          <a:xfrm>
            <a:off x="7622658" y="6488667"/>
            <a:ext cx="1492909" cy="276999"/>
          </a:xfrm>
          <a:prstGeom prst="rect">
            <a:avLst/>
          </a:prstGeom>
          <a:noFill/>
        </p:spPr>
        <p:txBody>
          <a:bodyPr wrap="none" rtlCol="0">
            <a:spAutoFit/>
          </a:bodyPr>
          <a:lstStyle/>
          <a:p>
            <a:r>
              <a:rPr lang="en-US" sz="1200" dirty="0" smtClean="0"/>
              <a:t>AICPA Content Guide</a:t>
            </a:r>
            <a:endParaRPr lang="en-US" sz="1200" dirty="0"/>
          </a:p>
        </p:txBody>
      </p:sp>
    </p:spTree>
    <p:extLst>
      <p:ext uri="{BB962C8B-B14F-4D97-AF65-F5344CB8AC3E}">
        <p14:creationId xmlns:p14="http://schemas.microsoft.com/office/powerpoint/2010/main" val="30715756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97"/>
            <a:ext cx="8229600" cy="1143000"/>
          </a:xfrm>
        </p:spPr>
        <p:txBody>
          <a:bodyPr/>
          <a:lstStyle/>
          <a:p>
            <a:r>
              <a:rPr lang="en-US" dirty="0" smtClean="0"/>
              <a:t>Topic Breakdown of FAR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8146467"/>
              </p:ext>
            </p:extLst>
          </p:nvPr>
        </p:nvGraphicFramePr>
        <p:xfrm>
          <a:off x="457200" y="1295401"/>
          <a:ext cx="83058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905000" y="4343400"/>
            <a:ext cx="5717658" cy="1754326"/>
          </a:xfrm>
          <a:prstGeom prst="rect">
            <a:avLst/>
          </a:prstGeom>
          <a:solidFill>
            <a:schemeClr val="tx1"/>
          </a:solidFill>
        </p:spPr>
        <p:txBody>
          <a:bodyPr wrap="square" rtlCol="0">
            <a:spAutoFit/>
          </a:bodyPr>
          <a:lstStyle/>
          <a:p>
            <a:r>
              <a:rPr lang="en-US" b="1" dirty="0">
                <a:solidFill>
                  <a:srgbClr val="4F81BD">
                    <a:lumMod val="75000"/>
                  </a:srgbClr>
                </a:solidFill>
              </a:rPr>
              <a:t>A – Conceptual Framework, Standards, Standard Setting and Presentation of Financial Statements</a:t>
            </a:r>
          </a:p>
          <a:p>
            <a:r>
              <a:rPr lang="en-US" b="1" dirty="0">
                <a:solidFill>
                  <a:srgbClr val="C0504D">
                    <a:lumMod val="75000"/>
                  </a:srgbClr>
                </a:solidFill>
              </a:rPr>
              <a:t>B – Financial Statement Accounts</a:t>
            </a:r>
          </a:p>
          <a:p>
            <a:r>
              <a:rPr lang="en-US" b="1" dirty="0">
                <a:solidFill>
                  <a:srgbClr val="9BBB59">
                    <a:lumMod val="75000"/>
                  </a:srgbClr>
                </a:solidFill>
              </a:rPr>
              <a:t>C – Specific Transactions, Events and Disclosures</a:t>
            </a:r>
          </a:p>
          <a:p>
            <a:r>
              <a:rPr lang="en-US" b="1" dirty="0">
                <a:solidFill>
                  <a:srgbClr val="8064A2">
                    <a:lumMod val="75000"/>
                  </a:srgbClr>
                </a:solidFill>
              </a:rPr>
              <a:t>D – Governmental Accounting and Reporting</a:t>
            </a:r>
          </a:p>
          <a:p>
            <a:r>
              <a:rPr lang="en-US" b="1" dirty="0">
                <a:solidFill>
                  <a:srgbClr val="4BACC6">
                    <a:lumMod val="75000"/>
                  </a:srgbClr>
                </a:solidFill>
              </a:rPr>
              <a:t>E – Not-for-Profit Accounting and Reporting</a:t>
            </a:r>
          </a:p>
        </p:txBody>
      </p:sp>
      <p:sp>
        <p:nvSpPr>
          <p:cNvPr id="6" name="TextBox 5"/>
          <p:cNvSpPr txBox="1"/>
          <p:nvPr/>
        </p:nvSpPr>
        <p:spPr>
          <a:xfrm>
            <a:off x="7622658" y="6488667"/>
            <a:ext cx="1492909" cy="276999"/>
          </a:xfrm>
          <a:prstGeom prst="rect">
            <a:avLst/>
          </a:prstGeom>
          <a:noFill/>
        </p:spPr>
        <p:txBody>
          <a:bodyPr wrap="none" rtlCol="0">
            <a:spAutoFit/>
          </a:bodyPr>
          <a:lstStyle/>
          <a:p>
            <a:r>
              <a:rPr lang="en-US" sz="1200" dirty="0">
                <a:solidFill>
                  <a:prstClr val="white"/>
                </a:solidFill>
              </a:rPr>
              <a:t>AICPA Content Guide</a:t>
            </a:r>
          </a:p>
        </p:txBody>
      </p:sp>
    </p:spTree>
    <p:extLst>
      <p:ext uri="{BB962C8B-B14F-4D97-AF65-F5344CB8AC3E}">
        <p14:creationId xmlns:p14="http://schemas.microsoft.com/office/powerpoint/2010/main" val="26381390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Courses that help with FAR</a:t>
            </a:r>
            <a:endParaRPr lang="en-US" dirty="0"/>
          </a:p>
        </p:txBody>
      </p:sp>
      <p:sp>
        <p:nvSpPr>
          <p:cNvPr id="3" name="Content Placeholder 2"/>
          <p:cNvSpPr>
            <a:spLocks noGrp="1"/>
          </p:cNvSpPr>
          <p:nvPr>
            <p:ph idx="1"/>
          </p:nvPr>
        </p:nvSpPr>
        <p:spPr/>
        <p:txBody>
          <a:bodyPr/>
          <a:lstStyle/>
          <a:p>
            <a:r>
              <a:rPr lang="en-US" dirty="0" smtClean="0"/>
              <a:t>Intermediate 1, 2 &amp; 3</a:t>
            </a:r>
          </a:p>
          <a:p>
            <a:pPr lvl="1"/>
            <a:r>
              <a:rPr lang="en-US" dirty="0" smtClean="0"/>
              <a:t>USF does not require Intermediate 3, but the topics in this course are heavily covered in FAR.</a:t>
            </a:r>
          </a:p>
          <a:p>
            <a:r>
              <a:rPr lang="en-US" dirty="0" smtClean="0"/>
              <a:t>Advanced Accounting</a:t>
            </a:r>
          </a:p>
          <a:p>
            <a:r>
              <a:rPr lang="en-US" dirty="0"/>
              <a:t>Government &amp; Not for Profit </a:t>
            </a:r>
            <a:r>
              <a:rPr lang="en-US" dirty="0" smtClean="0"/>
              <a:t>Accounting</a:t>
            </a:r>
          </a:p>
          <a:p>
            <a:r>
              <a:rPr lang="en-US" dirty="0" smtClean="0"/>
              <a:t>Accounting Information Systems</a:t>
            </a:r>
          </a:p>
          <a:p>
            <a:r>
              <a:rPr lang="en-US" dirty="0" smtClean="0"/>
              <a:t>Cost 1 &amp; 2</a:t>
            </a:r>
            <a:endParaRPr lang="en-US" dirty="0"/>
          </a:p>
          <a:p>
            <a:endParaRPr lang="en-US" dirty="0" smtClean="0"/>
          </a:p>
          <a:p>
            <a:endParaRPr lang="en-US" dirty="0"/>
          </a:p>
        </p:txBody>
      </p:sp>
    </p:spTree>
    <p:extLst>
      <p:ext uri="{BB962C8B-B14F-4D97-AF65-F5344CB8AC3E}">
        <p14:creationId xmlns:p14="http://schemas.microsoft.com/office/powerpoint/2010/main" val="3287085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 (REG)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Test format</a:t>
            </a:r>
          </a:p>
          <a:p>
            <a:pPr lvl="1"/>
            <a:r>
              <a:rPr lang="en-US" dirty="0" smtClean="0"/>
              <a:t>60% multiple choice</a:t>
            </a:r>
          </a:p>
          <a:p>
            <a:pPr lvl="2"/>
            <a:r>
              <a:rPr lang="en-US" dirty="0" smtClean="0"/>
              <a:t>Three 24-question testlets</a:t>
            </a:r>
          </a:p>
          <a:p>
            <a:pPr lvl="1"/>
            <a:r>
              <a:rPr lang="en-US" dirty="0" smtClean="0"/>
              <a:t>40% simulations</a:t>
            </a:r>
          </a:p>
          <a:p>
            <a:pPr lvl="2"/>
            <a:r>
              <a:rPr lang="en-US" dirty="0" smtClean="0"/>
              <a:t>One testlet containing 6 short task-based simulations</a:t>
            </a:r>
          </a:p>
          <a:p>
            <a:pPr marL="914400" lvl="2" indent="0">
              <a:buNone/>
            </a:pPr>
            <a:endParaRPr lang="en-US" dirty="0" smtClean="0"/>
          </a:p>
          <a:p>
            <a:r>
              <a:rPr lang="en-US" dirty="0" smtClean="0"/>
              <a:t>Covers a variety of topics pertaining to ethics, business law, and taxation</a:t>
            </a:r>
          </a:p>
          <a:p>
            <a:pPr marL="0" indent="0">
              <a:buNone/>
            </a:pPr>
            <a:endParaRPr lang="en-US" dirty="0" smtClean="0"/>
          </a:p>
          <a:p>
            <a:r>
              <a:rPr lang="en-US" dirty="0" smtClean="0"/>
              <a:t>Heavy emphasis on taxation</a:t>
            </a:r>
          </a:p>
          <a:p>
            <a:pPr lvl="1"/>
            <a:r>
              <a:rPr lang="en-US" dirty="0" smtClean="0"/>
              <a:t> ~ 60% of this section</a:t>
            </a:r>
            <a:endParaRPr lang="en-US" dirty="0"/>
          </a:p>
        </p:txBody>
      </p:sp>
      <p:sp>
        <p:nvSpPr>
          <p:cNvPr id="4" name="TextBox 3"/>
          <p:cNvSpPr txBox="1"/>
          <p:nvPr/>
        </p:nvSpPr>
        <p:spPr>
          <a:xfrm>
            <a:off x="7622658" y="6488667"/>
            <a:ext cx="1492909" cy="276999"/>
          </a:xfrm>
          <a:prstGeom prst="rect">
            <a:avLst/>
          </a:prstGeom>
          <a:noFill/>
        </p:spPr>
        <p:txBody>
          <a:bodyPr wrap="none" rtlCol="0">
            <a:spAutoFit/>
          </a:bodyPr>
          <a:lstStyle/>
          <a:p>
            <a:r>
              <a:rPr lang="en-US" sz="1200" dirty="0" smtClean="0"/>
              <a:t>AICPA Content Guide</a:t>
            </a:r>
            <a:endParaRPr lang="en-US" sz="1200" dirty="0"/>
          </a:p>
        </p:txBody>
      </p:sp>
    </p:spTree>
    <p:extLst>
      <p:ext uri="{BB962C8B-B14F-4D97-AF65-F5344CB8AC3E}">
        <p14:creationId xmlns:p14="http://schemas.microsoft.com/office/powerpoint/2010/main" val="1357840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868362"/>
          </a:xfrm>
        </p:spPr>
        <p:txBody>
          <a:bodyPr/>
          <a:lstStyle/>
          <a:p>
            <a:r>
              <a:rPr lang="en-US" dirty="0" smtClean="0"/>
              <a:t>Agenda</a:t>
            </a:r>
            <a:endParaRPr lang="en-US" dirty="0"/>
          </a:p>
        </p:txBody>
      </p:sp>
      <p:sp>
        <p:nvSpPr>
          <p:cNvPr id="3" name="Content Placeholder 2"/>
          <p:cNvSpPr>
            <a:spLocks noGrp="1"/>
          </p:cNvSpPr>
          <p:nvPr>
            <p:ph idx="1"/>
          </p:nvPr>
        </p:nvSpPr>
        <p:spPr>
          <a:xfrm>
            <a:off x="457200" y="1143000"/>
            <a:ext cx="8229600" cy="5257800"/>
          </a:xfrm>
        </p:spPr>
        <p:txBody>
          <a:bodyPr>
            <a:normAutofit/>
          </a:bodyPr>
          <a:lstStyle/>
          <a:p>
            <a:r>
              <a:rPr lang="en-US" sz="2800" dirty="0" smtClean="0"/>
              <a:t>Why someone would want to be a CPA</a:t>
            </a:r>
          </a:p>
          <a:p>
            <a:pPr lvl="1"/>
            <a:r>
              <a:rPr lang="en-US" sz="2400" dirty="0" smtClean="0"/>
              <a:t>Financially &amp; economically secure profession</a:t>
            </a:r>
          </a:p>
          <a:p>
            <a:pPr lvl="1"/>
            <a:r>
              <a:rPr lang="en-US" sz="2400" dirty="0" smtClean="0"/>
              <a:t>Wide range of career paths</a:t>
            </a:r>
          </a:p>
          <a:p>
            <a:r>
              <a:rPr lang="en-US" sz="2800" dirty="0" smtClean="0"/>
              <a:t>CPA Exam topics &amp; format</a:t>
            </a:r>
          </a:p>
          <a:p>
            <a:r>
              <a:rPr lang="en-US" sz="2800" dirty="0" smtClean="0"/>
              <a:t>Steps to become a CPA</a:t>
            </a:r>
          </a:p>
          <a:p>
            <a:pPr lvl="1"/>
            <a:r>
              <a:rPr lang="en-US" sz="2400" dirty="0" smtClean="0"/>
              <a:t>Deciding when to sit and for what state</a:t>
            </a:r>
          </a:p>
          <a:p>
            <a:pPr lvl="1"/>
            <a:r>
              <a:rPr lang="en-US" sz="2400" dirty="0"/>
              <a:t>Instructions and helpful websites</a:t>
            </a:r>
          </a:p>
          <a:p>
            <a:r>
              <a:rPr lang="en-US" sz="2800" dirty="0" smtClean="0"/>
              <a:t>Study habits, tips &amp; tricks, and balancing life while studying for the CPA exam</a:t>
            </a:r>
          </a:p>
          <a:p>
            <a:pPr marL="0" indent="0">
              <a:buNone/>
            </a:pPr>
            <a:endParaRPr lang="en-US" sz="2800" dirty="0" smtClean="0"/>
          </a:p>
          <a:p>
            <a:pPr>
              <a:buNone/>
            </a:pPr>
            <a:endParaRPr lang="en-US" sz="2800" dirty="0" smtClean="0"/>
          </a:p>
          <a:p>
            <a:endParaRPr lang="en-US" dirty="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Breakdown of REG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0463970"/>
              </p:ext>
            </p:extLst>
          </p:nvPr>
        </p:nvGraphicFramePr>
        <p:xfrm>
          <a:off x="381000" y="1219200"/>
          <a:ext cx="8229600" cy="320039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23999" y="4419600"/>
            <a:ext cx="6098659" cy="1754326"/>
          </a:xfrm>
          <a:prstGeom prst="rect">
            <a:avLst/>
          </a:prstGeom>
          <a:solidFill>
            <a:schemeClr val="tx1"/>
          </a:solidFill>
        </p:spPr>
        <p:txBody>
          <a:bodyPr wrap="square" rtlCol="0">
            <a:spAutoFit/>
          </a:bodyPr>
          <a:lstStyle/>
          <a:p>
            <a:r>
              <a:rPr lang="en-US" b="1" dirty="0">
                <a:solidFill>
                  <a:srgbClr val="4F81BD">
                    <a:lumMod val="75000"/>
                  </a:srgbClr>
                </a:solidFill>
              </a:rPr>
              <a:t>A – Ethics, Professional and Legal Responsibilities</a:t>
            </a:r>
          </a:p>
          <a:p>
            <a:r>
              <a:rPr lang="en-US" b="1" dirty="0">
                <a:solidFill>
                  <a:srgbClr val="C0504D">
                    <a:lumMod val="75000"/>
                  </a:srgbClr>
                </a:solidFill>
              </a:rPr>
              <a:t>B – Business Law</a:t>
            </a:r>
          </a:p>
          <a:p>
            <a:r>
              <a:rPr lang="en-US" b="1" dirty="0">
                <a:solidFill>
                  <a:srgbClr val="9BBB59">
                    <a:lumMod val="75000"/>
                  </a:srgbClr>
                </a:solidFill>
              </a:rPr>
              <a:t>C – Federal Tax Process, Procedures, Accounting and Planning</a:t>
            </a:r>
          </a:p>
          <a:p>
            <a:r>
              <a:rPr lang="en-US" b="1" dirty="0">
                <a:solidFill>
                  <a:srgbClr val="8064A2">
                    <a:lumMod val="75000"/>
                  </a:srgbClr>
                </a:solidFill>
              </a:rPr>
              <a:t>D – Federal Taxation of Property </a:t>
            </a:r>
            <a:r>
              <a:rPr lang="en-US" b="1" dirty="0" smtClean="0">
                <a:solidFill>
                  <a:srgbClr val="8064A2">
                    <a:lumMod val="75000"/>
                  </a:srgbClr>
                </a:solidFill>
              </a:rPr>
              <a:t>Transactions</a:t>
            </a:r>
            <a:endParaRPr lang="en-US" b="1" dirty="0">
              <a:solidFill>
                <a:srgbClr val="8064A2">
                  <a:lumMod val="75000"/>
                </a:srgbClr>
              </a:solidFill>
            </a:endParaRPr>
          </a:p>
          <a:p>
            <a:r>
              <a:rPr lang="en-US" b="1" dirty="0">
                <a:solidFill>
                  <a:srgbClr val="4BACC6">
                    <a:lumMod val="75000"/>
                  </a:srgbClr>
                </a:solidFill>
              </a:rPr>
              <a:t>E – Federal Taxation of Individuals</a:t>
            </a:r>
          </a:p>
          <a:p>
            <a:r>
              <a:rPr lang="en-US" b="1" dirty="0">
                <a:solidFill>
                  <a:srgbClr val="F79646">
                    <a:lumMod val="75000"/>
                  </a:srgbClr>
                </a:solidFill>
              </a:rPr>
              <a:t>F – Federal Taxation of Entities</a:t>
            </a:r>
          </a:p>
        </p:txBody>
      </p:sp>
      <p:sp>
        <p:nvSpPr>
          <p:cNvPr id="5" name="TextBox 4"/>
          <p:cNvSpPr txBox="1"/>
          <p:nvPr/>
        </p:nvSpPr>
        <p:spPr>
          <a:xfrm>
            <a:off x="7622658" y="6488667"/>
            <a:ext cx="1492909" cy="276999"/>
          </a:xfrm>
          <a:prstGeom prst="rect">
            <a:avLst/>
          </a:prstGeom>
          <a:noFill/>
        </p:spPr>
        <p:txBody>
          <a:bodyPr wrap="none" rtlCol="0">
            <a:spAutoFit/>
          </a:bodyPr>
          <a:lstStyle/>
          <a:p>
            <a:r>
              <a:rPr lang="en-US" sz="1200" dirty="0">
                <a:solidFill>
                  <a:prstClr val="white"/>
                </a:solidFill>
              </a:rPr>
              <a:t>AICPA Content Guide</a:t>
            </a:r>
          </a:p>
        </p:txBody>
      </p:sp>
    </p:spTree>
    <p:extLst>
      <p:ext uri="{BB962C8B-B14F-4D97-AF65-F5344CB8AC3E}">
        <p14:creationId xmlns:p14="http://schemas.microsoft.com/office/powerpoint/2010/main" val="27807963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Courses that help with REG</a:t>
            </a:r>
            <a:endParaRPr lang="en-US" dirty="0"/>
          </a:p>
        </p:txBody>
      </p:sp>
      <p:sp>
        <p:nvSpPr>
          <p:cNvPr id="3" name="Content Placeholder 2"/>
          <p:cNvSpPr>
            <a:spLocks noGrp="1"/>
          </p:cNvSpPr>
          <p:nvPr>
            <p:ph idx="1"/>
          </p:nvPr>
        </p:nvSpPr>
        <p:spPr>
          <a:xfrm>
            <a:off x="457200" y="914400"/>
            <a:ext cx="8229600" cy="4525963"/>
          </a:xfrm>
        </p:spPr>
        <p:txBody>
          <a:bodyPr/>
          <a:lstStyle/>
          <a:p>
            <a:endParaRPr lang="en-US" dirty="0" smtClean="0"/>
          </a:p>
          <a:p>
            <a:r>
              <a:rPr lang="en-US" dirty="0" smtClean="0"/>
              <a:t>Business Tax</a:t>
            </a:r>
          </a:p>
          <a:p>
            <a:r>
              <a:rPr lang="en-US" dirty="0" smtClean="0"/>
              <a:t>Individual Tax</a:t>
            </a:r>
          </a:p>
          <a:p>
            <a:r>
              <a:rPr lang="en-US" dirty="0" smtClean="0"/>
              <a:t>Any tax electives</a:t>
            </a:r>
          </a:p>
          <a:p>
            <a:r>
              <a:rPr lang="en-US" dirty="0" smtClean="0"/>
              <a:t>Business Law</a:t>
            </a:r>
          </a:p>
          <a:p>
            <a:r>
              <a:rPr lang="en-US" dirty="0" smtClean="0"/>
              <a:t>Law and the Accountant</a:t>
            </a:r>
            <a:endParaRPr lang="en-US" dirty="0"/>
          </a:p>
        </p:txBody>
      </p:sp>
    </p:spTree>
    <p:extLst>
      <p:ext uri="{BB962C8B-B14F-4D97-AF65-F5344CB8AC3E}">
        <p14:creationId xmlns:p14="http://schemas.microsoft.com/office/powerpoint/2010/main" val="3981305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Business Environment and Concepts (BEC)</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r>
              <a:rPr lang="en-US" dirty="0" smtClean="0"/>
              <a:t>Test Format</a:t>
            </a:r>
          </a:p>
          <a:p>
            <a:pPr lvl="1"/>
            <a:r>
              <a:rPr lang="en-US" dirty="0" smtClean="0"/>
              <a:t>85% multiple choice</a:t>
            </a:r>
          </a:p>
          <a:p>
            <a:pPr lvl="2"/>
            <a:r>
              <a:rPr lang="en-US" dirty="0" smtClean="0"/>
              <a:t>Three 24-question testlets</a:t>
            </a:r>
          </a:p>
          <a:p>
            <a:pPr lvl="1"/>
            <a:r>
              <a:rPr lang="en-US" dirty="0" smtClean="0"/>
              <a:t>15% written communication</a:t>
            </a:r>
          </a:p>
          <a:p>
            <a:pPr lvl="2"/>
            <a:r>
              <a:rPr lang="en-US" dirty="0" smtClean="0"/>
              <a:t>Three written communication tasks on BEC topics</a:t>
            </a:r>
          </a:p>
          <a:p>
            <a:pPr marL="914400" lvl="2" indent="0">
              <a:buNone/>
            </a:pPr>
            <a:endParaRPr lang="en-US" dirty="0" smtClean="0"/>
          </a:p>
          <a:p>
            <a:r>
              <a:rPr lang="en-US" dirty="0" smtClean="0"/>
              <a:t>Covers a variety of topics pertaining to economics, markets, financial analysis, IT and planning</a:t>
            </a:r>
          </a:p>
          <a:p>
            <a:pPr marL="0" indent="0">
              <a:buNone/>
            </a:pPr>
            <a:endParaRPr lang="en-US" dirty="0" smtClean="0"/>
          </a:p>
          <a:p>
            <a:r>
              <a:rPr lang="en-US" dirty="0" smtClean="0"/>
              <a:t>The broadest of the 4 sections, where less granular knowledge is required over greater amount of subject matter</a:t>
            </a:r>
            <a:endParaRPr lang="en-US" dirty="0"/>
          </a:p>
        </p:txBody>
      </p:sp>
      <p:sp>
        <p:nvSpPr>
          <p:cNvPr id="4" name="TextBox 3"/>
          <p:cNvSpPr txBox="1"/>
          <p:nvPr/>
        </p:nvSpPr>
        <p:spPr>
          <a:xfrm>
            <a:off x="7622658" y="6488667"/>
            <a:ext cx="1492909" cy="276999"/>
          </a:xfrm>
          <a:prstGeom prst="rect">
            <a:avLst/>
          </a:prstGeom>
          <a:noFill/>
        </p:spPr>
        <p:txBody>
          <a:bodyPr wrap="none" rtlCol="0">
            <a:spAutoFit/>
          </a:bodyPr>
          <a:lstStyle/>
          <a:p>
            <a:r>
              <a:rPr lang="en-US" sz="1200" dirty="0" smtClean="0"/>
              <a:t>AICPA Content Guide</a:t>
            </a:r>
            <a:endParaRPr lang="en-US" sz="1200" dirty="0"/>
          </a:p>
        </p:txBody>
      </p:sp>
    </p:spTree>
    <p:extLst>
      <p:ext uri="{BB962C8B-B14F-4D97-AF65-F5344CB8AC3E}">
        <p14:creationId xmlns:p14="http://schemas.microsoft.com/office/powerpoint/2010/main" val="29656398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Breakdown of BEC</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2156364"/>
              </p:ext>
            </p:extLst>
          </p:nvPr>
        </p:nvGraphicFramePr>
        <p:xfrm>
          <a:off x="457200" y="1600201"/>
          <a:ext cx="822960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375704" y="4800600"/>
            <a:ext cx="4710896" cy="1754326"/>
          </a:xfrm>
          <a:prstGeom prst="rect">
            <a:avLst/>
          </a:prstGeom>
          <a:solidFill>
            <a:schemeClr val="tx1"/>
          </a:solidFill>
        </p:spPr>
        <p:txBody>
          <a:bodyPr wrap="square" rtlCol="0">
            <a:spAutoFit/>
          </a:bodyPr>
          <a:lstStyle/>
          <a:p>
            <a:r>
              <a:rPr lang="en-US" b="1" dirty="0">
                <a:solidFill>
                  <a:srgbClr val="4F81BD">
                    <a:lumMod val="75000"/>
                  </a:srgbClr>
                </a:solidFill>
              </a:rPr>
              <a:t>A – Corporate Governance</a:t>
            </a:r>
          </a:p>
          <a:p>
            <a:r>
              <a:rPr lang="en-US" b="1" dirty="0">
                <a:solidFill>
                  <a:srgbClr val="C0504D">
                    <a:lumMod val="75000"/>
                  </a:srgbClr>
                </a:solidFill>
              </a:rPr>
              <a:t>B – Economic Concepts and Analysis</a:t>
            </a:r>
          </a:p>
          <a:p>
            <a:r>
              <a:rPr lang="en-US" b="1" dirty="0">
                <a:solidFill>
                  <a:srgbClr val="9BBB59">
                    <a:lumMod val="75000"/>
                  </a:srgbClr>
                </a:solidFill>
              </a:rPr>
              <a:t>C – Financial Management</a:t>
            </a:r>
          </a:p>
          <a:p>
            <a:r>
              <a:rPr lang="en-US" b="1" dirty="0">
                <a:solidFill>
                  <a:srgbClr val="8064A2">
                    <a:lumMod val="75000"/>
                  </a:srgbClr>
                </a:solidFill>
              </a:rPr>
              <a:t>D – Information Systems and Communications</a:t>
            </a:r>
          </a:p>
          <a:p>
            <a:r>
              <a:rPr lang="en-US" b="1" dirty="0">
                <a:solidFill>
                  <a:srgbClr val="4BACC6">
                    <a:lumMod val="75000"/>
                  </a:srgbClr>
                </a:solidFill>
              </a:rPr>
              <a:t>E – Strategic Planning</a:t>
            </a:r>
          </a:p>
          <a:p>
            <a:r>
              <a:rPr lang="en-US" b="1" dirty="0">
                <a:solidFill>
                  <a:srgbClr val="F79646">
                    <a:lumMod val="75000"/>
                  </a:srgbClr>
                </a:solidFill>
              </a:rPr>
              <a:t>F – Operations Management</a:t>
            </a:r>
          </a:p>
        </p:txBody>
      </p:sp>
      <p:sp>
        <p:nvSpPr>
          <p:cNvPr id="6" name="TextBox 5"/>
          <p:cNvSpPr txBox="1"/>
          <p:nvPr/>
        </p:nvSpPr>
        <p:spPr>
          <a:xfrm>
            <a:off x="7622658" y="6488667"/>
            <a:ext cx="1492909" cy="276999"/>
          </a:xfrm>
          <a:prstGeom prst="rect">
            <a:avLst/>
          </a:prstGeom>
          <a:noFill/>
        </p:spPr>
        <p:txBody>
          <a:bodyPr wrap="none" rtlCol="0">
            <a:spAutoFit/>
          </a:bodyPr>
          <a:lstStyle/>
          <a:p>
            <a:r>
              <a:rPr lang="en-US" sz="1200" dirty="0">
                <a:solidFill>
                  <a:prstClr val="white"/>
                </a:solidFill>
              </a:rPr>
              <a:t>AICPA Content Guide</a:t>
            </a:r>
          </a:p>
        </p:txBody>
      </p:sp>
    </p:spTree>
    <p:extLst>
      <p:ext uri="{BB962C8B-B14F-4D97-AF65-F5344CB8AC3E}">
        <p14:creationId xmlns:p14="http://schemas.microsoft.com/office/powerpoint/2010/main" val="35243417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Courses that help with BEC</a:t>
            </a:r>
            <a:endParaRPr lang="en-US" dirty="0"/>
          </a:p>
        </p:txBody>
      </p:sp>
      <p:sp>
        <p:nvSpPr>
          <p:cNvPr id="3" name="Content Placeholder 2"/>
          <p:cNvSpPr>
            <a:spLocks noGrp="1"/>
          </p:cNvSpPr>
          <p:nvPr>
            <p:ph idx="1"/>
          </p:nvPr>
        </p:nvSpPr>
        <p:spPr/>
        <p:txBody>
          <a:bodyPr/>
          <a:lstStyle/>
          <a:p>
            <a:r>
              <a:rPr lang="en-US" dirty="0" smtClean="0"/>
              <a:t>Any economics courses</a:t>
            </a:r>
          </a:p>
          <a:p>
            <a:r>
              <a:rPr lang="en-US" dirty="0" smtClean="0"/>
              <a:t>Any finance courses</a:t>
            </a:r>
          </a:p>
          <a:p>
            <a:r>
              <a:rPr lang="en-US" dirty="0" smtClean="0"/>
              <a:t>Information Systems</a:t>
            </a:r>
          </a:p>
          <a:p>
            <a:r>
              <a:rPr lang="en-US" dirty="0" smtClean="0"/>
              <a:t>Operations Management</a:t>
            </a:r>
          </a:p>
          <a:p>
            <a:r>
              <a:rPr lang="en-US" dirty="0" smtClean="0"/>
              <a:t>Intermediate 1, 2 &amp; 3</a:t>
            </a:r>
          </a:p>
          <a:p>
            <a:r>
              <a:rPr lang="en-US" dirty="0" smtClean="0"/>
              <a:t>Financial Reporting &amp; Professional Issues</a:t>
            </a:r>
          </a:p>
          <a:p>
            <a:endParaRPr lang="en-US" dirty="0"/>
          </a:p>
        </p:txBody>
      </p:sp>
    </p:spTree>
    <p:extLst>
      <p:ext uri="{BB962C8B-B14F-4D97-AF65-F5344CB8AC3E}">
        <p14:creationId xmlns:p14="http://schemas.microsoft.com/office/powerpoint/2010/main" val="913379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639762"/>
          </a:xfrm>
        </p:spPr>
        <p:txBody>
          <a:bodyPr>
            <a:noAutofit/>
          </a:bodyPr>
          <a:lstStyle/>
          <a:p>
            <a:r>
              <a:rPr lang="en-US" sz="3600" dirty="0" smtClean="0"/>
              <a:t>Multiple Choice Example Question/Format</a:t>
            </a:r>
            <a:endParaRPr lang="en-US" sz="3600"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tretch>
            <a:fillRect/>
          </a:stretch>
        </p:blipFill>
        <p:spPr>
          <a:xfrm>
            <a:off x="228600" y="838200"/>
            <a:ext cx="8763000" cy="5404458"/>
          </a:xfrm>
          <a:prstGeom prst="rect">
            <a:avLst/>
          </a:prstGeom>
        </p:spPr>
      </p:pic>
      <p:sp>
        <p:nvSpPr>
          <p:cNvPr id="6" name="TextBox 5"/>
          <p:cNvSpPr txBox="1"/>
          <p:nvPr/>
        </p:nvSpPr>
        <p:spPr>
          <a:xfrm>
            <a:off x="1295400" y="6334780"/>
            <a:ext cx="7025257" cy="523220"/>
          </a:xfrm>
          <a:prstGeom prst="rect">
            <a:avLst/>
          </a:prstGeom>
          <a:noFill/>
        </p:spPr>
        <p:txBody>
          <a:bodyPr wrap="none" rtlCol="0">
            <a:spAutoFit/>
          </a:bodyPr>
          <a:lstStyle/>
          <a:p>
            <a:r>
              <a:rPr lang="en-US" dirty="0" smtClean="0"/>
              <a:t>This is a print screen from the AICPA Tutorial found on the AICPA website.</a:t>
            </a:r>
          </a:p>
          <a:p>
            <a:r>
              <a:rPr lang="en-US" sz="1000" dirty="0" smtClean="0"/>
              <a:t> </a:t>
            </a:r>
            <a:r>
              <a:rPr lang="en-US" sz="1000" dirty="0">
                <a:hlinkClick r:id="rId3"/>
              </a:rPr>
              <a:t>http://apps.aicpa.org/CBTeSampleTest/Tutorial_CBTe/Tutorial_Navigation/Tutorial_Navigation.html</a:t>
            </a:r>
            <a:endParaRPr lang="en-US" sz="1000" dirty="0"/>
          </a:p>
        </p:txBody>
      </p:sp>
    </p:spTree>
    <p:extLst>
      <p:ext uri="{BB962C8B-B14F-4D97-AF65-F5344CB8AC3E}">
        <p14:creationId xmlns:p14="http://schemas.microsoft.com/office/powerpoint/2010/main" val="1497638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8229600" cy="715962"/>
          </a:xfrm>
        </p:spPr>
        <p:txBody>
          <a:bodyPr>
            <a:normAutofit fontScale="90000"/>
          </a:bodyPr>
          <a:lstStyle/>
          <a:p>
            <a:r>
              <a:rPr lang="en-US" dirty="0" smtClean="0"/>
              <a:t>Simulation Example Question/Format</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tretch>
            <a:fillRect/>
          </a:stretch>
        </p:blipFill>
        <p:spPr>
          <a:xfrm>
            <a:off x="228600" y="695980"/>
            <a:ext cx="8686800" cy="5638800"/>
          </a:xfrm>
          <a:prstGeom prst="rect">
            <a:avLst/>
          </a:prstGeom>
        </p:spPr>
      </p:pic>
      <p:sp>
        <p:nvSpPr>
          <p:cNvPr id="5" name="TextBox 4"/>
          <p:cNvSpPr txBox="1"/>
          <p:nvPr/>
        </p:nvSpPr>
        <p:spPr>
          <a:xfrm>
            <a:off x="1295400" y="6334780"/>
            <a:ext cx="7025257" cy="523220"/>
          </a:xfrm>
          <a:prstGeom prst="rect">
            <a:avLst/>
          </a:prstGeom>
          <a:noFill/>
        </p:spPr>
        <p:txBody>
          <a:bodyPr wrap="none" rtlCol="0">
            <a:spAutoFit/>
          </a:bodyPr>
          <a:lstStyle/>
          <a:p>
            <a:r>
              <a:rPr lang="en-US" dirty="0" smtClean="0"/>
              <a:t>This is a print screen from the AICPA Tutorial found on the AICPA website.</a:t>
            </a:r>
          </a:p>
          <a:p>
            <a:r>
              <a:rPr lang="en-US" sz="1000" dirty="0" smtClean="0"/>
              <a:t> </a:t>
            </a:r>
            <a:r>
              <a:rPr lang="en-US" sz="1000" dirty="0">
                <a:hlinkClick r:id="rId3"/>
              </a:rPr>
              <a:t>http://apps.aicpa.org/CBTeSampleTest/Tutorial_CBTe/Tutorial_Navigation/Tutorial_Navigation.html</a:t>
            </a:r>
            <a:endParaRPr lang="en-US" sz="1000" dirty="0"/>
          </a:p>
        </p:txBody>
      </p:sp>
    </p:spTree>
    <p:extLst>
      <p:ext uri="{BB962C8B-B14F-4D97-AF65-F5344CB8AC3E}">
        <p14:creationId xmlns:p14="http://schemas.microsoft.com/office/powerpoint/2010/main" val="1423504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Entities to be Aware of</a:t>
            </a:r>
            <a:endParaRPr lang="en-US" dirty="0"/>
          </a:p>
        </p:txBody>
      </p:sp>
      <p:sp>
        <p:nvSpPr>
          <p:cNvPr id="5" name="Content Placeholder 2"/>
          <p:cNvSpPr>
            <a:spLocks noGrp="1"/>
          </p:cNvSpPr>
          <p:nvPr>
            <p:ph idx="1"/>
          </p:nvPr>
        </p:nvSpPr>
        <p:spPr>
          <a:xfrm>
            <a:off x="435330" y="990600"/>
            <a:ext cx="8534400" cy="5410200"/>
          </a:xfrm>
        </p:spPr>
        <p:txBody>
          <a:bodyPr>
            <a:normAutofit fontScale="70000" lnSpcReduction="20000"/>
          </a:bodyPr>
          <a:lstStyle/>
          <a:p>
            <a:r>
              <a:rPr lang="en-US" dirty="0" smtClean="0"/>
              <a:t>The AICPA makes the CPA exam, and the exam is the same for every state.</a:t>
            </a:r>
          </a:p>
          <a:p>
            <a:pPr>
              <a:buNone/>
            </a:pPr>
            <a:endParaRPr lang="en-US" dirty="0" smtClean="0"/>
          </a:p>
          <a:p>
            <a:r>
              <a:rPr lang="en-US" dirty="0" smtClean="0"/>
              <a:t>Rules on when candidates can sit for the CPA exam vary by state.</a:t>
            </a:r>
          </a:p>
          <a:p>
            <a:endParaRPr lang="en-US" dirty="0" smtClean="0"/>
          </a:p>
          <a:p>
            <a:r>
              <a:rPr lang="en-US" dirty="0" smtClean="0"/>
              <a:t>State Boards of Accountancy authorize candidates to sit for the CPA exam.</a:t>
            </a:r>
          </a:p>
          <a:p>
            <a:pPr>
              <a:buNone/>
            </a:pPr>
            <a:endParaRPr lang="en-US" dirty="0" smtClean="0"/>
          </a:p>
          <a:p>
            <a:r>
              <a:rPr lang="en-US" dirty="0" smtClean="0"/>
              <a:t>National Association of State Boards of Accountancy (NASBA)  collects fees for the exam (in most states) , issues Notice to Schedule to candidates, and shares score information.</a:t>
            </a:r>
          </a:p>
          <a:p>
            <a:pPr>
              <a:buNone/>
            </a:pPr>
            <a:endParaRPr lang="en-US" dirty="0" smtClean="0"/>
          </a:p>
          <a:p>
            <a:r>
              <a:rPr lang="en-US" dirty="0" smtClean="0"/>
              <a:t>Prometric is the test center where candidates physically sit for the CPA exam.  </a:t>
            </a:r>
          </a:p>
          <a:p>
            <a:pPr lvl="1"/>
            <a:r>
              <a:rPr lang="en-US" dirty="0" smtClean="0"/>
              <a:t>The closest </a:t>
            </a:r>
            <a:r>
              <a:rPr lang="en-US" dirty="0" err="1" smtClean="0"/>
              <a:t>Prometric</a:t>
            </a:r>
            <a:r>
              <a:rPr lang="en-US" dirty="0" smtClean="0"/>
              <a:t> center to USF is on 56</a:t>
            </a:r>
            <a:r>
              <a:rPr lang="en-US" baseline="30000" dirty="0" smtClean="0"/>
              <a:t>th</a:t>
            </a:r>
            <a:r>
              <a:rPr lang="en-US" dirty="0" smtClean="0"/>
              <a:t> street.</a:t>
            </a:r>
          </a:p>
          <a:p>
            <a:pPr lvl="1"/>
            <a:r>
              <a:rPr lang="en-US" dirty="0" smtClean="0"/>
              <a:t>CPA exam candidates can test at any Prometric location regardless of which state they sit for.  </a:t>
            </a:r>
          </a:p>
          <a:p>
            <a:endParaRPr lang="en-US" dirty="0" smtClean="0"/>
          </a:p>
        </p:txBody>
      </p:sp>
      <p:sp>
        <p:nvSpPr>
          <p:cNvPr id="3" name="TextBox 2"/>
          <p:cNvSpPr txBox="1"/>
          <p:nvPr/>
        </p:nvSpPr>
        <p:spPr>
          <a:xfrm>
            <a:off x="7239000" y="6488668"/>
            <a:ext cx="1730730" cy="276999"/>
          </a:xfrm>
          <a:prstGeom prst="rect">
            <a:avLst/>
          </a:prstGeom>
          <a:noFill/>
        </p:spPr>
        <p:txBody>
          <a:bodyPr wrap="none" rtlCol="0">
            <a:spAutoFit/>
          </a:bodyPr>
          <a:lstStyle/>
          <a:p>
            <a:r>
              <a:rPr lang="en-US" sz="1200" dirty="0" smtClean="0"/>
              <a:t>AICPA Candidate Bulletin</a:t>
            </a:r>
            <a:endParaRPr lang="en-US" sz="1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smtClean="0"/>
              <a:t>Visualization of Entities </a:t>
            </a:r>
            <a:endParaRPr lang="en-US" dirty="0"/>
          </a:p>
        </p:txBody>
      </p:sp>
      <p:sp>
        <p:nvSpPr>
          <p:cNvPr id="4" name="TextBox 3"/>
          <p:cNvSpPr txBox="1"/>
          <p:nvPr/>
        </p:nvSpPr>
        <p:spPr>
          <a:xfrm>
            <a:off x="7239000" y="6488668"/>
            <a:ext cx="1730730" cy="276999"/>
          </a:xfrm>
          <a:prstGeom prst="rect">
            <a:avLst/>
          </a:prstGeom>
          <a:noFill/>
        </p:spPr>
        <p:txBody>
          <a:bodyPr wrap="none" rtlCol="0">
            <a:spAutoFit/>
          </a:bodyPr>
          <a:lstStyle/>
          <a:p>
            <a:r>
              <a:rPr lang="en-US" sz="1200" dirty="0" smtClean="0"/>
              <a:t>AICPA Candidate Bulletin</a:t>
            </a:r>
            <a:endParaRPr lang="en-US" sz="1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91067"/>
            <a:ext cx="5668903" cy="553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6373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Candidate Bulletin</a:t>
            </a:r>
            <a:endParaRPr lang="en-US" dirty="0"/>
          </a:p>
        </p:txBody>
      </p:sp>
      <p:sp>
        <p:nvSpPr>
          <p:cNvPr id="3" name="Content Placeholder 2"/>
          <p:cNvSpPr>
            <a:spLocks noGrp="1"/>
          </p:cNvSpPr>
          <p:nvPr>
            <p:ph idx="1"/>
          </p:nvPr>
        </p:nvSpPr>
        <p:spPr/>
        <p:txBody>
          <a:bodyPr/>
          <a:lstStyle/>
          <a:p>
            <a:r>
              <a:rPr lang="en-US" dirty="0" smtClean="0"/>
              <a:t>Always review the most recent candidate bulletin before you take any CPA exam part. </a:t>
            </a:r>
          </a:p>
          <a:p>
            <a:r>
              <a:rPr lang="en-US" dirty="0" smtClean="0"/>
              <a:t>The most recent version is from Oct. 2015</a:t>
            </a:r>
          </a:p>
          <a:p>
            <a:r>
              <a:rPr lang="en-US" dirty="0" smtClean="0"/>
              <a:t>Easy to find on the internet- just Google it</a:t>
            </a:r>
          </a:p>
          <a:p>
            <a:r>
              <a:rPr lang="en-US" dirty="0" smtClean="0"/>
              <a:t>The official candidate bulletin is from NASBA.</a:t>
            </a:r>
          </a:p>
          <a:p>
            <a:r>
              <a:rPr lang="en-US" dirty="0" smtClean="0"/>
              <a:t>One of the main sources for this presentation</a:t>
            </a:r>
          </a:p>
          <a:p>
            <a:r>
              <a:rPr lang="en-US" dirty="0" smtClean="0"/>
              <a:t>Link to the most recent candidate bulletin:</a:t>
            </a:r>
            <a:endParaRPr lang="en-US" dirty="0"/>
          </a:p>
        </p:txBody>
      </p:sp>
      <p:sp>
        <p:nvSpPr>
          <p:cNvPr id="4" name="TextBox 3"/>
          <p:cNvSpPr txBox="1"/>
          <p:nvPr/>
        </p:nvSpPr>
        <p:spPr>
          <a:xfrm>
            <a:off x="1628774" y="5562600"/>
            <a:ext cx="5762625" cy="954107"/>
          </a:xfrm>
          <a:prstGeom prst="rect">
            <a:avLst/>
          </a:prstGeom>
          <a:noFill/>
        </p:spPr>
        <p:txBody>
          <a:bodyPr wrap="square" rtlCol="0">
            <a:spAutoFit/>
          </a:bodyPr>
          <a:lstStyle/>
          <a:p>
            <a:r>
              <a:rPr lang="en-US" sz="2800" dirty="0">
                <a:hlinkClick r:id="rId2"/>
              </a:rPr>
              <a:t>https://</a:t>
            </a:r>
            <a:r>
              <a:rPr lang="en-US" sz="2800" dirty="0" smtClean="0">
                <a:hlinkClick r:id="rId2"/>
              </a:rPr>
              <a:t>media.nasba.org/files/2011/09/CandidateBulletin_October2015.pdf</a:t>
            </a:r>
            <a:r>
              <a:rPr lang="en-US" sz="2800" dirty="0" smtClean="0"/>
              <a:t> </a:t>
            </a:r>
            <a:endParaRPr lang="en-US" sz="2800" dirty="0"/>
          </a:p>
        </p:txBody>
      </p:sp>
    </p:spTree>
    <p:extLst>
      <p:ext uri="{BB962C8B-B14F-4D97-AF65-F5344CB8AC3E}">
        <p14:creationId xmlns:p14="http://schemas.microsoft.com/office/powerpoint/2010/main" val="506506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14400"/>
          </a:xfrm>
        </p:spPr>
        <p:txBody>
          <a:bodyPr>
            <a:normAutofit/>
          </a:bodyPr>
          <a:lstStyle/>
          <a:p>
            <a:r>
              <a:rPr lang="en-US" dirty="0" smtClean="0"/>
              <a:t>Reasons to Become a CPA</a:t>
            </a:r>
            <a:endParaRPr lang="en-US" dirty="0"/>
          </a:p>
        </p:txBody>
      </p:sp>
      <p:sp>
        <p:nvSpPr>
          <p:cNvPr id="3" name="Content Placeholder 2"/>
          <p:cNvSpPr>
            <a:spLocks noGrp="1"/>
          </p:cNvSpPr>
          <p:nvPr>
            <p:ph idx="1"/>
          </p:nvPr>
        </p:nvSpPr>
        <p:spPr>
          <a:xfrm>
            <a:off x="228600" y="1143000"/>
            <a:ext cx="8839200" cy="5181600"/>
          </a:xfrm>
        </p:spPr>
        <p:txBody>
          <a:bodyPr>
            <a:normAutofit fontScale="70000" lnSpcReduction="20000"/>
          </a:bodyPr>
          <a:lstStyle/>
          <a:p>
            <a:r>
              <a:rPr lang="en-US" dirty="0" smtClean="0"/>
              <a:t>Respected Designation- The CPA license brings credibility to the accountant, and CPAs are experts in the eyes of the public. </a:t>
            </a:r>
            <a:r>
              <a:rPr lang="en-US" sz="1100" dirty="0" smtClean="0"/>
              <a:t>(</a:t>
            </a:r>
            <a:r>
              <a:rPr lang="en-US" sz="1100" dirty="0" err="1" smtClean="0"/>
              <a:t>ehow</a:t>
            </a:r>
            <a:r>
              <a:rPr lang="en-US" sz="1100" dirty="0" smtClean="0"/>
              <a:t> Money) </a:t>
            </a:r>
          </a:p>
          <a:p>
            <a:pPr marL="0" indent="0">
              <a:buNone/>
            </a:pPr>
            <a:endParaRPr lang="en-US" sz="1100" dirty="0" smtClean="0"/>
          </a:p>
          <a:p>
            <a:r>
              <a:rPr lang="en-US" dirty="0"/>
              <a:t>Occupational </a:t>
            </a:r>
            <a:r>
              <a:rPr lang="en-US" dirty="0" smtClean="0"/>
              <a:t>Mobility- There are many positions across industry and public accounting that are easy for a CPA to move in to. </a:t>
            </a:r>
            <a:r>
              <a:rPr lang="en-US" sz="1400" dirty="0"/>
              <a:t>(BLS</a:t>
            </a:r>
            <a:r>
              <a:rPr lang="en-US" sz="1400" dirty="0" smtClean="0"/>
              <a:t>)</a:t>
            </a:r>
          </a:p>
          <a:p>
            <a:pPr marL="0" indent="0">
              <a:buNone/>
            </a:pPr>
            <a:r>
              <a:rPr lang="en-US" sz="1100" dirty="0" smtClean="0"/>
              <a:t> </a:t>
            </a:r>
          </a:p>
          <a:p>
            <a:r>
              <a:rPr lang="en-US" dirty="0" smtClean="0"/>
              <a:t>Financial Security- The average CPA makes an additional $720,000 over the course of their career.  </a:t>
            </a:r>
            <a:r>
              <a:rPr lang="en-US" sz="1000" dirty="0" smtClean="0"/>
              <a:t>(New CPAs)</a:t>
            </a:r>
          </a:p>
          <a:p>
            <a:endParaRPr lang="en-US" sz="1100" dirty="0"/>
          </a:p>
          <a:p>
            <a:r>
              <a:rPr lang="en-US" dirty="0" smtClean="0"/>
              <a:t>No Restrictions- </a:t>
            </a:r>
            <a:r>
              <a:rPr lang="en-US" dirty="0"/>
              <a:t>Any accountant filing a report with the Securities and Exchange Commission (SEC) is required by law to be a </a:t>
            </a:r>
            <a:r>
              <a:rPr lang="en-US" dirty="0" smtClean="0"/>
              <a:t>CPA. </a:t>
            </a:r>
            <a:r>
              <a:rPr lang="en-US" sz="1000" dirty="0" smtClean="0"/>
              <a:t>(BLS)</a:t>
            </a:r>
            <a:endParaRPr lang="en-US" sz="1700" dirty="0" smtClean="0"/>
          </a:p>
          <a:p>
            <a:pPr marL="0" indent="0">
              <a:buNone/>
            </a:pPr>
            <a:endParaRPr lang="en-US" sz="1100" dirty="0" smtClean="0"/>
          </a:p>
          <a:p>
            <a:r>
              <a:rPr lang="en-US" dirty="0"/>
              <a:t>Limitless </a:t>
            </a:r>
            <a:r>
              <a:rPr lang="en-US" dirty="0" smtClean="0"/>
              <a:t>Career Potential- Many CPA firms and companies will not promote a person above a certain level without the CPA designation.</a:t>
            </a:r>
          </a:p>
          <a:p>
            <a:endParaRPr lang="en-US" sz="1100" dirty="0"/>
          </a:p>
          <a:p>
            <a:r>
              <a:rPr lang="en-US" dirty="0" smtClean="0"/>
              <a:t>Job Prospects- The CPA profession is one of the fastest growing professions according to the Department of Labor Statistics.</a:t>
            </a:r>
          </a:p>
          <a:p>
            <a:endParaRPr lang="en-US" sz="1100" dirty="0" smtClean="0"/>
          </a:p>
          <a:p>
            <a:r>
              <a:rPr lang="en-US" dirty="0" smtClean="0"/>
              <a:t>Recession-Proof Career Path- Audits, Tax Services and Other Financial Services are needed and required no matter how the economy is doing.</a:t>
            </a:r>
            <a:endParaRPr lang="en-US" dirty="0"/>
          </a:p>
          <a:p>
            <a:endParaRPr lang="en-US" dirty="0"/>
          </a:p>
          <a:p>
            <a:pPr marL="0" indent="0">
              <a:buNone/>
            </a:pPr>
            <a:endParaRPr lang="en-US" sz="1000" dirty="0" smtClean="0"/>
          </a:p>
          <a:p>
            <a:pPr marL="0" indent="0">
              <a:buNone/>
            </a:pPr>
            <a:endParaRPr lang="en-US" sz="1000" dirty="0"/>
          </a:p>
        </p:txBody>
      </p:sp>
    </p:spTree>
    <p:extLst>
      <p:ext uri="{BB962C8B-B14F-4D97-AF65-F5344CB8AC3E}">
        <p14:creationId xmlns:p14="http://schemas.microsoft.com/office/powerpoint/2010/main" val="27557374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Which State to Sit For</a:t>
            </a:r>
            <a:endParaRPr lang="en-US" dirty="0"/>
          </a:p>
        </p:txBody>
      </p:sp>
      <p:sp>
        <p:nvSpPr>
          <p:cNvPr id="4" name="Content Placeholder 2"/>
          <p:cNvSpPr txBox="1">
            <a:spLocks/>
          </p:cNvSpPr>
          <p:nvPr/>
        </p:nvSpPr>
        <p:spPr>
          <a:xfrm>
            <a:off x="304800" y="914400"/>
            <a:ext cx="8382000" cy="5715000"/>
          </a:xfrm>
          <a:prstGeom prst="rect">
            <a:avLst/>
          </a:prstGeom>
        </p:spPr>
        <p:txBody>
          <a:bodyPr>
            <a:normAutofit fontScale="92500" lnSpcReduction="20000"/>
          </a:bodyPr>
          <a:lstStyle/>
          <a:p>
            <a:endParaRPr lang="en-US" sz="1400" dirty="0" smtClean="0"/>
          </a:p>
          <a:p>
            <a:pPr marL="342900" lvl="0" indent="-342900">
              <a:spcBef>
                <a:spcPct val="20000"/>
              </a:spcBef>
              <a:buFont typeface="Arial" pitchFamily="34" charset="0"/>
              <a:buChar cha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Ultimately</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lang="en-US" sz="3200" dirty="0" smtClean="0"/>
              <a:t>if you plan to practice in Florida, you will need to be a Florida CPA.</a:t>
            </a:r>
          </a:p>
          <a:p>
            <a:pPr marL="342900" lvl="0" indent="-342900">
              <a:spcBef>
                <a:spcPct val="20000"/>
              </a:spcBef>
            </a:pPr>
            <a:endParaRPr lang="en-US" sz="3200" dirty="0" smtClean="0"/>
          </a:p>
          <a:p>
            <a:pPr marL="342900" lvl="0" indent="-342900">
              <a:spcBef>
                <a:spcPct val="20000"/>
              </a:spcBef>
              <a:buFont typeface="Arial" pitchFamily="34" charset="0"/>
              <a:buChar char="•"/>
            </a:pPr>
            <a:r>
              <a:rPr lang="en-US" sz="3200" dirty="0" smtClean="0"/>
              <a:t>Florida has some of the most strict requirements to sit for the CPA exam.</a:t>
            </a:r>
          </a:p>
          <a:p>
            <a:pPr marL="342900" lvl="0" indent="-342900">
              <a:spcBef>
                <a:spcPct val="20000"/>
              </a:spcBef>
            </a:pPr>
            <a:endParaRPr lang="en-US" sz="3200" dirty="0" smtClean="0"/>
          </a:p>
          <a:p>
            <a:pPr marL="342900" indent="-342900">
              <a:spcBef>
                <a:spcPct val="20000"/>
              </a:spcBef>
              <a:buFont typeface="Arial" pitchFamily="34" charset="0"/>
              <a:buChar char="•"/>
            </a:pPr>
            <a:r>
              <a:rPr lang="en-US" sz="3200" dirty="0" smtClean="0"/>
              <a:t>Many students choose to sit for another state to allow them to sit earlier.</a:t>
            </a:r>
          </a:p>
          <a:p>
            <a:pPr marL="342900" indent="-342900">
              <a:spcBef>
                <a:spcPct val="20000"/>
              </a:spcBef>
            </a:pPr>
            <a:endParaRPr lang="en-US" sz="3200" dirty="0" smtClean="0"/>
          </a:p>
          <a:p>
            <a:pPr marL="342900" indent="-342900">
              <a:spcBef>
                <a:spcPct val="20000"/>
              </a:spcBef>
              <a:buFont typeface="Arial" pitchFamily="34" charset="0"/>
              <a:buChar char="•"/>
            </a:pPr>
            <a:r>
              <a:rPr lang="en-US" sz="3200" dirty="0" smtClean="0"/>
              <a:t>Many students want to sit as early as possible because their intermediate and other courses will be the freshest in their heads.  </a:t>
            </a:r>
          </a:p>
          <a:p>
            <a:pPr marL="342900" indent="-342900">
              <a:spcBef>
                <a:spcPct val="20000"/>
              </a:spcBef>
              <a:buFont typeface="Arial" pitchFamily="34" charset="0"/>
              <a:buChar char="•"/>
            </a:pPr>
            <a:endParaRPr lang="en-US" sz="3200" dirty="0" smtClean="0"/>
          </a:p>
          <a:p>
            <a:pPr marL="342900" lvl="0" indent="-342900">
              <a:spcBef>
                <a:spcPct val="20000"/>
              </a:spcBef>
              <a:buFont typeface="Arial" pitchFamily="34" charset="0"/>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extBox 4"/>
          <p:cNvSpPr txBox="1"/>
          <p:nvPr/>
        </p:nvSpPr>
        <p:spPr>
          <a:xfrm>
            <a:off x="7239000" y="6488668"/>
            <a:ext cx="1730730" cy="276999"/>
          </a:xfrm>
          <a:prstGeom prst="rect">
            <a:avLst/>
          </a:prstGeom>
          <a:noFill/>
        </p:spPr>
        <p:txBody>
          <a:bodyPr wrap="none" rtlCol="0">
            <a:spAutoFit/>
          </a:bodyPr>
          <a:lstStyle/>
          <a:p>
            <a:r>
              <a:rPr lang="en-US" sz="1200" dirty="0" smtClean="0"/>
              <a:t>AICPA Candidate Bulletin</a:t>
            </a:r>
            <a:endParaRPr lang="en-US" sz="1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914400"/>
          </a:xfrm>
        </p:spPr>
        <p:txBody>
          <a:bodyPr/>
          <a:lstStyle/>
          <a:p>
            <a:r>
              <a:rPr lang="en-US" dirty="0" smtClean="0"/>
              <a:t>Georgia vs. Florida Comparison</a:t>
            </a:r>
            <a:endParaRPr lang="en-US" dirty="0"/>
          </a:p>
        </p:txBody>
      </p:sp>
      <p:sp>
        <p:nvSpPr>
          <p:cNvPr id="9" name="TextBox 8"/>
          <p:cNvSpPr txBox="1"/>
          <p:nvPr/>
        </p:nvSpPr>
        <p:spPr>
          <a:xfrm>
            <a:off x="6934200" y="6488668"/>
            <a:ext cx="2089867" cy="276999"/>
          </a:xfrm>
          <a:prstGeom prst="rect">
            <a:avLst/>
          </a:prstGeom>
          <a:noFill/>
        </p:spPr>
        <p:txBody>
          <a:bodyPr wrap="none" rtlCol="0">
            <a:spAutoFit/>
          </a:bodyPr>
          <a:lstStyle/>
          <a:p>
            <a:r>
              <a:rPr lang="en-US" sz="1200" dirty="0" smtClean="0"/>
              <a:t>Becker Georgia, Becker Florida</a:t>
            </a:r>
            <a:endParaRPr lang="en-US" sz="1200" dirty="0"/>
          </a:p>
        </p:txBody>
      </p:sp>
      <p:graphicFrame>
        <p:nvGraphicFramePr>
          <p:cNvPr id="4" name="Table 3"/>
          <p:cNvGraphicFramePr>
            <a:graphicFrameLocks noGrp="1"/>
          </p:cNvGraphicFramePr>
          <p:nvPr>
            <p:extLst>
              <p:ext uri="{D42A27DB-BD31-4B8C-83A1-F6EECF244321}">
                <p14:modId xmlns:p14="http://schemas.microsoft.com/office/powerpoint/2010/main" val="1708198778"/>
              </p:ext>
            </p:extLst>
          </p:nvPr>
        </p:nvGraphicFramePr>
        <p:xfrm>
          <a:off x="609600" y="905920"/>
          <a:ext cx="8229600" cy="4997947"/>
        </p:xfrm>
        <a:graphic>
          <a:graphicData uri="http://schemas.openxmlformats.org/drawingml/2006/table">
            <a:tbl>
              <a:tblPr>
                <a:tableStyleId>{5C22544A-7EE6-4342-B048-85BDC9FD1C3A}</a:tableStyleId>
              </a:tblPr>
              <a:tblGrid>
                <a:gridCol w="2832231"/>
                <a:gridCol w="1892693"/>
                <a:gridCol w="1674830"/>
                <a:gridCol w="1829846"/>
              </a:tblGrid>
              <a:tr h="354409">
                <a:tc>
                  <a:txBody>
                    <a:bodyPr/>
                    <a:lstStyle/>
                    <a:p>
                      <a:pPr algn="l" rtl="0" fontAlgn="b"/>
                      <a:r>
                        <a:rPr lang="en-US" sz="1000" u="none" strike="noStrike" dirty="0">
                          <a:effectLst/>
                        </a:rPr>
                        <a:t> </a:t>
                      </a:r>
                      <a:endParaRPr lang="en-US" sz="1000" b="0" i="0" u="none" strike="noStrike" dirty="0">
                        <a:solidFill>
                          <a:srgbClr val="000000"/>
                        </a:solidFill>
                        <a:effectLst/>
                        <a:latin typeface="Calibri"/>
                      </a:endParaRPr>
                    </a:p>
                  </a:txBody>
                  <a:tcPr marL="6083" marR="6083" marT="6083" marB="0" anchor="b"/>
                </a:tc>
                <a:tc>
                  <a:txBody>
                    <a:bodyPr/>
                    <a:lstStyle/>
                    <a:p>
                      <a:pPr algn="ctr" rtl="0" fontAlgn="b"/>
                      <a:r>
                        <a:rPr lang="en-US" sz="2000" u="sng" strike="noStrike" dirty="0">
                          <a:effectLst/>
                        </a:rPr>
                        <a:t>Florida (licensure)</a:t>
                      </a:r>
                      <a:endParaRPr lang="en-US" sz="2000" b="1" i="0" u="sng" strike="noStrike" dirty="0">
                        <a:solidFill>
                          <a:srgbClr val="000000"/>
                        </a:solidFill>
                        <a:effectLst/>
                        <a:latin typeface="Calibri"/>
                      </a:endParaRPr>
                    </a:p>
                  </a:txBody>
                  <a:tcPr marL="6083" marR="6083" marT="6083" marB="0" anchor="b"/>
                </a:tc>
                <a:tc>
                  <a:txBody>
                    <a:bodyPr/>
                    <a:lstStyle/>
                    <a:p>
                      <a:pPr algn="ctr" rtl="0" fontAlgn="b"/>
                      <a:r>
                        <a:rPr lang="en-US" sz="2000" u="sng" strike="noStrike" dirty="0">
                          <a:effectLst/>
                        </a:rPr>
                        <a:t>Florida (to sit)</a:t>
                      </a:r>
                      <a:endParaRPr lang="en-US" sz="2000" b="1" i="0" u="sng" strike="noStrike" dirty="0">
                        <a:solidFill>
                          <a:srgbClr val="000000"/>
                        </a:solidFill>
                        <a:effectLst/>
                        <a:latin typeface="Calibri"/>
                      </a:endParaRPr>
                    </a:p>
                  </a:txBody>
                  <a:tcPr marL="6083" marR="6083" marT="6083" marB="0" anchor="b"/>
                </a:tc>
                <a:tc>
                  <a:txBody>
                    <a:bodyPr/>
                    <a:lstStyle/>
                    <a:p>
                      <a:pPr algn="ctr" rtl="0" fontAlgn="b"/>
                      <a:r>
                        <a:rPr lang="en-US" sz="2000" u="sng" strike="noStrike" dirty="0" smtClean="0">
                          <a:effectLst/>
                        </a:rPr>
                        <a:t>Georgia (to sit)</a:t>
                      </a:r>
                      <a:endParaRPr lang="en-US" sz="2000" b="1" i="0" u="sng" strike="noStrike" dirty="0">
                        <a:solidFill>
                          <a:srgbClr val="000000"/>
                        </a:solidFill>
                        <a:effectLst/>
                        <a:latin typeface="Calibri"/>
                      </a:endParaRPr>
                    </a:p>
                  </a:txBody>
                  <a:tcPr marL="6083" marR="6083" marT="6083" marB="0" anchor="b"/>
                </a:tc>
              </a:tr>
              <a:tr h="180314">
                <a:tc>
                  <a:txBody>
                    <a:bodyPr/>
                    <a:lstStyle/>
                    <a:p>
                      <a:pPr algn="l" rtl="0" fontAlgn="b"/>
                      <a:r>
                        <a:rPr lang="en-US" sz="1600" u="none" strike="noStrike" dirty="0">
                          <a:effectLst/>
                        </a:rPr>
                        <a:t>Bachelors Degree</a:t>
                      </a:r>
                      <a:endParaRPr lang="en-US" sz="1600" b="0" i="0" u="none" strike="noStrike" dirty="0">
                        <a:solidFill>
                          <a:srgbClr val="000000"/>
                        </a:solidFill>
                        <a:effectLst/>
                        <a:latin typeface="Calibri"/>
                      </a:endParaRPr>
                    </a:p>
                  </a:txBody>
                  <a:tcPr marL="6083" marR="6083" marT="6083" marB="0" anchor="b"/>
                </a:tc>
                <a:tc>
                  <a:txBody>
                    <a:bodyPr/>
                    <a:lstStyle/>
                    <a:p>
                      <a:pPr algn="ctr" rtl="0" fontAlgn="b"/>
                      <a:r>
                        <a:rPr lang="en-US" sz="2000" u="none" strike="noStrike">
                          <a:effectLst/>
                        </a:rPr>
                        <a:t>required</a:t>
                      </a:r>
                      <a:endParaRPr lang="en-US" sz="2000" b="0" i="0" u="none" strike="noStrike">
                        <a:solidFill>
                          <a:srgbClr val="000000"/>
                        </a:solidFill>
                        <a:effectLst/>
                        <a:latin typeface="Calibri"/>
                      </a:endParaRPr>
                    </a:p>
                  </a:txBody>
                  <a:tcPr marL="6083" marR="6083" marT="6083" marB="0" anchor="b"/>
                </a:tc>
                <a:tc>
                  <a:txBody>
                    <a:bodyPr/>
                    <a:lstStyle/>
                    <a:p>
                      <a:pPr algn="ctr" rtl="0" fontAlgn="b"/>
                      <a:r>
                        <a:rPr lang="en-US" sz="2000" u="none" strike="noStrike" dirty="0">
                          <a:effectLst/>
                        </a:rPr>
                        <a:t>required</a:t>
                      </a:r>
                      <a:endParaRPr lang="en-US" sz="2000" b="0" i="0" u="none" strike="noStrike" dirty="0">
                        <a:solidFill>
                          <a:srgbClr val="000000"/>
                        </a:solidFill>
                        <a:effectLst/>
                        <a:latin typeface="Calibri"/>
                      </a:endParaRPr>
                    </a:p>
                  </a:txBody>
                  <a:tcPr marL="6083" marR="6083" marT="6083" marB="0" anchor="b"/>
                </a:tc>
                <a:tc>
                  <a:txBody>
                    <a:bodyPr/>
                    <a:lstStyle/>
                    <a:p>
                      <a:pPr algn="ctr" rtl="0" fontAlgn="b"/>
                      <a:r>
                        <a:rPr lang="en-US" sz="2000" u="none" strike="noStrike" dirty="0">
                          <a:effectLst/>
                        </a:rPr>
                        <a:t>required</a:t>
                      </a:r>
                      <a:endParaRPr lang="en-US" sz="2000" b="0" i="0" u="none" strike="noStrike" dirty="0">
                        <a:solidFill>
                          <a:srgbClr val="000000"/>
                        </a:solidFill>
                        <a:effectLst/>
                        <a:latin typeface="Calibri"/>
                      </a:endParaRPr>
                    </a:p>
                  </a:txBody>
                  <a:tcPr marL="6083" marR="6083" marT="6083" marB="0" anchor="b"/>
                </a:tc>
              </a:tr>
              <a:tr h="547158">
                <a:tc>
                  <a:txBody>
                    <a:bodyPr/>
                    <a:lstStyle/>
                    <a:p>
                      <a:pPr algn="l" rtl="0" fontAlgn="b"/>
                      <a:r>
                        <a:rPr lang="en-US" sz="1600" u="none" strike="noStrike" dirty="0">
                          <a:effectLst/>
                        </a:rPr>
                        <a:t>Semester Hours of Upper Level Accounting </a:t>
                      </a:r>
                      <a:endParaRPr lang="en-US" sz="1600" b="0" i="0" u="none" strike="noStrike" dirty="0">
                        <a:solidFill>
                          <a:srgbClr val="000000"/>
                        </a:solidFill>
                        <a:effectLst/>
                        <a:latin typeface="Calibri"/>
                      </a:endParaRPr>
                    </a:p>
                  </a:txBody>
                  <a:tcPr marL="6083" marR="6083" marT="6083" marB="0" anchor="b"/>
                </a:tc>
                <a:tc>
                  <a:txBody>
                    <a:bodyPr/>
                    <a:lstStyle/>
                    <a:p>
                      <a:pPr algn="r" rtl="0" fontAlgn="b"/>
                      <a:r>
                        <a:rPr lang="en-US" sz="1700" u="none" strike="noStrike">
                          <a:effectLst/>
                        </a:rPr>
                        <a:t>36</a:t>
                      </a:r>
                      <a:endParaRPr lang="en-US" sz="1700" b="0" i="0" u="none" strike="noStrike">
                        <a:solidFill>
                          <a:srgbClr val="000000"/>
                        </a:solidFill>
                        <a:effectLst/>
                        <a:latin typeface="Calibri"/>
                      </a:endParaRPr>
                    </a:p>
                  </a:txBody>
                  <a:tcPr marL="6083" marR="6083" marT="6083" marB="0" anchor="b"/>
                </a:tc>
                <a:tc>
                  <a:txBody>
                    <a:bodyPr/>
                    <a:lstStyle/>
                    <a:p>
                      <a:pPr algn="r" rtl="0" fontAlgn="b"/>
                      <a:r>
                        <a:rPr lang="en-US" sz="1700" u="none" strike="noStrike">
                          <a:effectLst/>
                        </a:rPr>
                        <a:t>24</a:t>
                      </a:r>
                      <a:endParaRPr lang="en-US" sz="1700" b="0" i="0" u="none" strike="noStrike">
                        <a:solidFill>
                          <a:srgbClr val="000000"/>
                        </a:solidFill>
                        <a:effectLst/>
                        <a:latin typeface="Calibri"/>
                      </a:endParaRPr>
                    </a:p>
                  </a:txBody>
                  <a:tcPr marL="6083" marR="6083" marT="6083" marB="0" anchor="b"/>
                </a:tc>
                <a:tc>
                  <a:txBody>
                    <a:bodyPr/>
                    <a:lstStyle/>
                    <a:p>
                      <a:pPr algn="r" rtl="0" fontAlgn="b"/>
                      <a:r>
                        <a:rPr lang="en-US" sz="1700" u="none" strike="noStrike">
                          <a:effectLst/>
                        </a:rPr>
                        <a:t>20</a:t>
                      </a:r>
                      <a:endParaRPr lang="en-US" sz="1700" b="0" i="0" u="none" strike="noStrike">
                        <a:solidFill>
                          <a:srgbClr val="000000"/>
                        </a:solidFill>
                        <a:effectLst/>
                        <a:latin typeface="Calibri"/>
                      </a:endParaRPr>
                    </a:p>
                  </a:txBody>
                  <a:tcPr marL="6083" marR="6083" marT="6083" marB="0" anchor="b"/>
                </a:tc>
              </a:tr>
              <a:tr h="373063">
                <a:tc>
                  <a:txBody>
                    <a:bodyPr/>
                    <a:lstStyle/>
                    <a:p>
                      <a:pPr algn="l" rtl="0" fontAlgn="b"/>
                      <a:r>
                        <a:rPr lang="en-US" sz="1600" u="none" strike="noStrike" dirty="0">
                          <a:effectLst/>
                        </a:rPr>
                        <a:t>Semester Hours of Upper Level Business</a:t>
                      </a:r>
                      <a:endParaRPr lang="en-US" sz="1600" b="0" i="0" u="none" strike="noStrike" dirty="0">
                        <a:solidFill>
                          <a:srgbClr val="000000"/>
                        </a:solidFill>
                        <a:effectLst/>
                        <a:latin typeface="Calibri"/>
                      </a:endParaRPr>
                    </a:p>
                  </a:txBody>
                  <a:tcPr marL="6083" marR="6083" marT="6083" marB="0" anchor="b"/>
                </a:tc>
                <a:tc>
                  <a:txBody>
                    <a:bodyPr/>
                    <a:lstStyle/>
                    <a:p>
                      <a:pPr algn="r" rtl="0" fontAlgn="b"/>
                      <a:r>
                        <a:rPr lang="en-US" sz="1700" u="none" strike="noStrike">
                          <a:effectLst/>
                        </a:rPr>
                        <a:t>39</a:t>
                      </a:r>
                      <a:endParaRPr lang="en-US" sz="1700" b="0" i="0" u="none" strike="noStrike">
                        <a:solidFill>
                          <a:srgbClr val="000000"/>
                        </a:solidFill>
                        <a:effectLst/>
                        <a:latin typeface="Calibri"/>
                      </a:endParaRPr>
                    </a:p>
                  </a:txBody>
                  <a:tcPr marL="6083" marR="6083" marT="6083" marB="0" anchor="b"/>
                </a:tc>
                <a:tc>
                  <a:txBody>
                    <a:bodyPr/>
                    <a:lstStyle/>
                    <a:p>
                      <a:pPr algn="r" rtl="0" fontAlgn="b"/>
                      <a:r>
                        <a:rPr lang="en-US" sz="1700" u="none" strike="noStrike">
                          <a:effectLst/>
                        </a:rPr>
                        <a:t>24</a:t>
                      </a:r>
                      <a:endParaRPr lang="en-US" sz="1700" b="0" i="0" u="none" strike="noStrike">
                        <a:solidFill>
                          <a:srgbClr val="000000"/>
                        </a:solidFill>
                        <a:effectLst/>
                        <a:latin typeface="Calibri"/>
                      </a:endParaRPr>
                    </a:p>
                  </a:txBody>
                  <a:tcPr marL="6083" marR="6083" marT="6083" marB="0" anchor="b"/>
                </a:tc>
                <a:tc>
                  <a:txBody>
                    <a:bodyPr/>
                    <a:lstStyle/>
                    <a:p>
                      <a:pPr algn="r" rtl="0" fontAlgn="b"/>
                      <a:r>
                        <a:rPr lang="en-US" sz="1700" u="none" strike="noStrike">
                          <a:effectLst/>
                        </a:rPr>
                        <a:t>0</a:t>
                      </a:r>
                      <a:endParaRPr lang="en-US" sz="1700" b="0" i="0" u="none" strike="noStrike">
                        <a:solidFill>
                          <a:srgbClr val="000000"/>
                        </a:solidFill>
                        <a:effectLst/>
                        <a:latin typeface="Calibri"/>
                      </a:endParaRPr>
                    </a:p>
                  </a:txBody>
                  <a:tcPr marL="6083" marR="6083" marT="6083" marB="0" anchor="b"/>
                </a:tc>
              </a:tr>
              <a:tr h="721254">
                <a:tc>
                  <a:txBody>
                    <a:bodyPr/>
                    <a:lstStyle/>
                    <a:p>
                      <a:pPr algn="l" rtl="0" fontAlgn="b"/>
                      <a:r>
                        <a:rPr lang="en-US" sz="1600" u="none" strike="noStrike" dirty="0">
                          <a:effectLst/>
                        </a:rPr>
                        <a:t>Semester Hours of Business Law included in Upper Level Business</a:t>
                      </a:r>
                      <a:endParaRPr lang="en-US" sz="1600" b="0" i="0" u="none" strike="noStrike" dirty="0">
                        <a:solidFill>
                          <a:srgbClr val="000000"/>
                        </a:solidFill>
                        <a:effectLst/>
                        <a:latin typeface="Calibri"/>
                      </a:endParaRPr>
                    </a:p>
                  </a:txBody>
                  <a:tcPr marL="6083" marR="6083" marT="6083" marB="0" anchor="b"/>
                </a:tc>
                <a:tc>
                  <a:txBody>
                    <a:bodyPr/>
                    <a:lstStyle/>
                    <a:p>
                      <a:pPr algn="r" rtl="0" fontAlgn="b"/>
                      <a:r>
                        <a:rPr lang="en-US" sz="1700" u="none" strike="noStrike">
                          <a:effectLst/>
                        </a:rPr>
                        <a:t>6</a:t>
                      </a:r>
                      <a:endParaRPr lang="en-US" sz="1700" b="0" i="0" u="none" strike="noStrike">
                        <a:solidFill>
                          <a:srgbClr val="000000"/>
                        </a:solidFill>
                        <a:effectLst/>
                        <a:latin typeface="Calibri"/>
                      </a:endParaRPr>
                    </a:p>
                  </a:txBody>
                  <a:tcPr marL="6083" marR="6083" marT="6083" marB="0" anchor="b"/>
                </a:tc>
                <a:tc>
                  <a:txBody>
                    <a:bodyPr/>
                    <a:lstStyle/>
                    <a:p>
                      <a:pPr algn="r" rtl="0" fontAlgn="b"/>
                      <a:r>
                        <a:rPr lang="en-US" sz="1700" u="none" strike="noStrike">
                          <a:effectLst/>
                        </a:rPr>
                        <a:t>6</a:t>
                      </a:r>
                      <a:endParaRPr lang="en-US" sz="1700" b="0" i="0" u="none" strike="noStrike">
                        <a:solidFill>
                          <a:srgbClr val="000000"/>
                        </a:solidFill>
                        <a:effectLst/>
                        <a:latin typeface="Calibri"/>
                      </a:endParaRPr>
                    </a:p>
                  </a:txBody>
                  <a:tcPr marL="6083" marR="6083" marT="6083" marB="0" anchor="b"/>
                </a:tc>
                <a:tc>
                  <a:txBody>
                    <a:bodyPr/>
                    <a:lstStyle/>
                    <a:p>
                      <a:pPr algn="r" rtl="0" fontAlgn="b"/>
                      <a:r>
                        <a:rPr lang="en-US" sz="1700" u="none" strike="noStrike">
                          <a:effectLst/>
                        </a:rPr>
                        <a:t>0</a:t>
                      </a:r>
                      <a:endParaRPr lang="en-US" sz="1700" b="0" i="0" u="none" strike="noStrike">
                        <a:solidFill>
                          <a:srgbClr val="000000"/>
                        </a:solidFill>
                        <a:effectLst/>
                        <a:latin typeface="Calibri"/>
                      </a:endParaRPr>
                    </a:p>
                  </a:txBody>
                  <a:tcPr marL="6083" marR="6083" marT="6083" marB="0" anchor="b"/>
                </a:tc>
              </a:tr>
              <a:tr h="286015">
                <a:tc>
                  <a:txBody>
                    <a:bodyPr/>
                    <a:lstStyle/>
                    <a:p>
                      <a:pPr algn="l" rtl="0" fontAlgn="b"/>
                      <a:r>
                        <a:rPr lang="en-US" sz="1600" u="none" strike="noStrike" dirty="0">
                          <a:effectLst/>
                        </a:rPr>
                        <a:t>Total Hours</a:t>
                      </a:r>
                      <a:endParaRPr lang="en-US" sz="1600" b="0" i="0" u="none" strike="noStrike" dirty="0">
                        <a:solidFill>
                          <a:srgbClr val="000000"/>
                        </a:solidFill>
                        <a:effectLst/>
                        <a:latin typeface="Calibri"/>
                      </a:endParaRPr>
                    </a:p>
                  </a:txBody>
                  <a:tcPr marL="6083" marR="6083" marT="6083" marB="0" anchor="b"/>
                </a:tc>
                <a:tc>
                  <a:txBody>
                    <a:bodyPr/>
                    <a:lstStyle/>
                    <a:p>
                      <a:pPr algn="r" rtl="0" fontAlgn="b"/>
                      <a:r>
                        <a:rPr lang="en-US" sz="1700" u="none" strike="noStrike">
                          <a:effectLst/>
                        </a:rPr>
                        <a:t>150</a:t>
                      </a:r>
                      <a:endParaRPr lang="en-US" sz="1700" b="1" i="0" u="none" strike="noStrike">
                        <a:solidFill>
                          <a:srgbClr val="000000"/>
                        </a:solidFill>
                        <a:effectLst/>
                        <a:latin typeface="Calibri"/>
                      </a:endParaRPr>
                    </a:p>
                  </a:txBody>
                  <a:tcPr marL="6083" marR="6083" marT="6083" marB="0" anchor="b"/>
                </a:tc>
                <a:tc>
                  <a:txBody>
                    <a:bodyPr/>
                    <a:lstStyle/>
                    <a:p>
                      <a:pPr algn="r" rtl="0" fontAlgn="b"/>
                      <a:r>
                        <a:rPr lang="en-US" sz="1700" u="none" strike="noStrike">
                          <a:effectLst/>
                        </a:rPr>
                        <a:t>120</a:t>
                      </a:r>
                      <a:endParaRPr lang="en-US" sz="1700" b="0" i="0" u="none" strike="noStrike">
                        <a:solidFill>
                          <a:srgbClr val="000000"/>
                        </a:solidFill>
                        <a:effectLst/>
                        <a:latin typeface="Calibri"/>
                      </a:endParaRPr>
                    </a:p>
                  </a:txBody>
                  <a:tcPr marL="6083" marR="6083" marT="6083" marB="0" anchor="b"/>
                </a:tc>
                <a:tc>
                  <a:txBody>
                    <a:bodyPr/>
                    <a:lstStyle/>
                    <a:p>
                      <a:pPr algn="r" rtl="0" fontAlgn="b"/>
                      <a:r>
                        <a:rPr lang="en-US" sz="1700" u="none" strike="noStrike">
                          <a:effectLst/>
                        </a:rPr>
                        <a:t>120</a:t>
                      </a:r>
                      <a:endParaRPr lang="en-US" sz="1700" b="0" i="0" u="none" strike="noStrike">
                        <a:solidFill>
                          <a:srgbClr val="000000"/>
                        </a:solidFill>
                        <a:effectLst/>
                        <a:latin typeface="Calibri"/>
                      </a:endParaRPr>
                    </a:p>
                  </a:txBody>
                  <a:tcPr marL="6083" marR="6083" marT="6083" marB="0" anchor="b"/>
                </a:tc>
              </a:tr>
              <a:tr h="286015">
                <a:tc>
                  <a:txBody>
                    <a:bodyPr/>
                    <a:lstStyle/>
                    <a:p>
                      <a:pPr algn="l" rtl="0" fontAlgn="b"/>
                      <a:r>
                        <a:rPr lang="en-US" sz="1600" u="none" strike="noStrike" dirty="0">
                          <a:effectLst/>
                        </a:rPr>
                        <a:t>Retest Fee per Section</a:t>
                      </a:r>
                      <a:endParaRPr lang="en-US" sz="1600" b="0" i="0" u="none" strike="noStrike" dirty="0">
                        <a:solidFill>
                          <a:srgbClr val="000000"/>
                        </a:solidFill>
                        <a:effectLst/>
                        <a:latin typeface="Calibri"/>
                      </a:endParaRPr>
                    </a:p>
                  </a:txBody>
                  <a:tcPr marL="6083" marR="6083" marT="6083" marB="0" anchor="b"/>
                </a:tc>
                <a:tc>
                  <a:txBody>
                    <a:bodyPr/>
                    <a:lstStyle/>
                    <a:p>
                      <a:pPr algn="r" rtl="0" fontAlgn="b"/>
                      <a:r>
                        <a:rPr lang="en-US" sz="1700" u="none" strike="noStrike">
                          <a:effectLst/>
                        </a:rPr>
                        <a:t> </a:t>
                      </a:r>
                      <a:endParaRPr lang="en-US" sz="1700" b="0" i="0" u="none" strike="noStrike">
                        <a:solidFill>
                          <a:srgbClr val="000000"/>
                        </a:solidFill>
                        <a:effectLst/>
                        <a:latin typeface="Calibri"/>
                      </a:endParaRPr>
                    </a:p>
                  </a:txBody>
                  <a:tcPr marL="6083" marR="6083" marT="6083" marB="0" anchor="b"/>
                </a:tc>
                <a:tc>
                  <a:txBody>
                    <a:bodyPr/>
                    <a:lstStyle/>
                    <a:p>
                      <a:pPr algn="r" rtl="0" fontAlgn="b"/>
                      <a:r>
                        <a:rPr lang="en-US" sz="1700" u="none" strike="noStrike" dirty="0">
                          <a:effectLst/>
                        </a:rPr>
                        <a:t>$</a:t>
                      </a:r>
                      <a:r>
                        <a:rPr lang="en-US" sz="1700" u="none" strike="noStrike" dirty="0" smtClean="0">
                          <a:effectLst/>
                        </a:rPr>
                        <a:t>30-$60 </a:t>
                      </a:r>
                      <a:endParaRPr lang="en-US" sz="1700" b="0" i="0" u="none" strike="noStrike" dirty="0">
                        <a:solidFill>
                          <a:srgbClr val="000000"/>
                        </a:solidFill>
                        <a:effectLst/>
                        <a:latin typeface="Calibri"/>
                      </a:endParaRPr>
                    </a:p>
                  </a:txBody>
                  <a:tcPr marL="6083" marR="6083" marT="6083" marB="0" anchor="b"/>
                </a:tc>
                <a:tc>
                  <a:txBody>
                    <a:bodyPr/>
                    <a:lstStyle/>
                    <a:p>
                      <a:pPr algn="r" rtl="0" fontAlgn="b"/>
                      <a:r>
                        <a:rPr lang="en-US" sz="1700" u="none" strike="noStrike" dirty="0">
                          <a:effectLst/>
                        </a:rPr>
                        <a:t>$</a:t>
                      </a:r>
                      <a:r>
                        <a:rPr lang="en-US" sz="1700" u="none" strike="noStrike" dirty="0" smtClean="0">
                          <a:effectLst/>
                        </a:rPr>
                        <a:t>30-$60 </a:t>
                      </a:r>
                      <a:endParaRPr lang="en-US" sz="1700" b="0" i="0" u="none" strike="noStrike" dirty="0">
                        <a:solidFill>
                          <a:srgbClr val="000000"/>
                        </a:solidFill>
                        <a:effectLst/>
                        <a:latin typeface="Calibri"/>
                      </a:endParaRPr>
                    </a:p>
                  </a:txBody>
                  <a:tcPr marL="6083" marR="6083" marT="6083" marB="0" anchor="b"/>
                </a:tc>
              </a:tr>
              <a:tr h="373063">
                <a:tc>
                  <a:txBody>
                    <a:bodyPr/>
                    <a:lstStyle/>
                    <a:p>
                      <a:pPr algn="l" rtl="0" fontAlgn="b"/>
                      <a:r>
                        <a:rPr lang="en-US" sz="1600" u="none" strike="noStrike" dirty="0">
                          <a:effectLst/>
                        </a:rPr>
                        <a:t>Exam Fees (includes Application Fee)</a:t>
                      </a:r>
                      <a:endParaRPr lang="en-US" sz="1600" b="0" i="0" u="none" strike="noStrike" dirty="0">
                        <a:solidFill>
                          <a:srgbClr val="000000"/>
                        </a:solidFill>
                        <a:effectLst/>
                        <a:latin typeface="Calibri"/>
                      </a:endParaRPr>
                    </a:p>
                  </a:txBody>
                  <a:tcPr marL="6083" marR="6083" marT="6083" marB="0" anchor="b"/>
                </a:tc>
                <a:tc>
                  <a:txBody>
                    <a:bodyPr/>
                    <a:lstStyle/>
                    <a:p>
                      <a:pPr algn="r" rtl="0" fontAlgn="b"/>
                      <a:r>
                        <a:rPr lang="en-US" sz="1700" u="none" strike="noStrike">
                          <a:effectLst/>
                        </a:rPr>
                        <a:t> </a:t>
                      </a:r>
                      <a:endParaRPr lang="en-US" sz="1700" b="0" i="0" u="none" strike="noStrike">
                        <a:solidFill>
                          <a:srgbClr val="000000"/>
                        </a:solidFill>
                        <a:effectLst/>
                        <a:latin typeface="Calibri"/>
                      </a:endParaRPr>
                    </a:p>
                  </a:txBody>
                  <a:tcPr marL="6083" marR="6083" marT="6083" marB="0" anchor="b"/>
                </a:tc>
                <a:tc>
                  <a:txBody>
                    <a:bodyPr/>
                    <a:lstStyle/>
                    <a:p>
                      <a:pPr algn="r" rtl="0" fontAlgn="b"/>
                      <a:r>
                        <a:rPr lang="en-US" sz="1700" u="none" strike="noStrike" dirty="0" smtClean="0">
                          <a:effectLst/>
                        </a:rPr>
                        <a:t>~ $850 </a:t>
                      </a:r>
                      <a:endParaRPr lang="en-US" sz="1700" b="0" i="0" u="none" strike="noStrike" dirty="0">
                        <a:solidFill>
                          <a:srgbClr val="000000"/>
                        </a:solidFill>
                        <a:effectLst/>
                        <a:latin typeface="Calibri"/>
                      </a:endParaRPr>
                    </a:p>
                  </a:txBody>
                  <a:tcPr marL="6083" marR="6083" marT="6083" marB="0" anchor="b"/>
                </a:tc>
                <a:tc>
                  <a:txBody>
                    <a:bodyPr/>
                    <a:lstStyle/>
                    <a:p>
                      <a:pPr algn="r" rtl="0" fontAlgn="b"/>
                      <a:r>
                        <a:rPr lang="en-US" sz="1700" u="none" strike="noStrike" dirty="0" smtClean="0">
                          <a:effectLst/>
                        </a:rPr>
                        <a:t>~ $880</a:t>
                      </a:r>
                      <a:endParaRPr lang="en-US" sz="1700" b="0" i="0" u="none" strike="noStrike" dirty="0">
                        <a:solidFill>
                          <a:srgbClr val="000000"/>
                        </a:solidFill>
                        <a:effectLst/>
                        <a:latin typeface="Calibri"/>
                      </a:endParaRPr>
                    </a:p>
                  </a:txBody>
                  <a:tcPr marL="6083" marR="6083" marT="6083" marB="0" anchor="b"/>
                </a:tc>
              </a:tr>
              <a:tr h="373063">
                <a:tc>
                  <a:txBody>
                    <a:bodyPr/>
                    <a:lstStyle/>
                    <a:p>
                      <a:pPr algn="l" rtl="0" fontAlgn="b"/>
                      <a:r>
                        <a:rPr lang="en-US" sz="1600" u="none" strike="noStrike" dirty="0">
                          <a:effectLst/>
                        </a:rPr>
                        <a:t>Licensure By Endorsement Fee</a:t>
                      </a:r>
                      <a:endParaRPr lang="en-US" sz="1600" b="0" i="0" u="none" strike="noStrike" dirty="0">
                        <a:solidFill>
                          <a:srgbClr val="000000"/>
                        </a:solidFill>
                        <a:effectLst/>
                        <a:latin typeface="Calibri"/>
                      </a:endParaRPr>
                    </a:p>
                  </a:txBody>
                  <a:tcPr marL="6083" marR="6083" marT="6083" marB="0" anchor="b"/>
                </a:tc>
                <a:tc>
                  <a:txBody>
                    <a:bodyPr/>
                    <a:lstStyle/>
                    <a:p>
                      <a:pPr algn="r" rtl="0" fontAlgn="b"/>
                      <a:r>
                        <a:rPr lang="en-US" sz="1700" u="none" strike="noStrike">
                          <a:effectLst/>
                        </a:rPr>
                        <a:t> </a:t>
                      </a:r>
                      <a:endParaRPr lang="en-US" sz="1700" b="0" i="0" u="none" strike="noStrike">
                        <a:solidFill>
                          <a:srgbClr val="000000"/>
                        </a:solidFill>
                        <a:effectLst/>
                        <a:latin typeface="Calibri"/>
                      </a:endParaRPr>
                    </a:p>
                  </a:txBody>
                  <a:tcPr marL="6083" marR="6083" marT="6083" marB="0" anchor="b"/>
                </a:tc>
                <a:tc>
                  <a:txBody>
                    <a:bodyPr/>
                    <a:lstStyle/>
                    <a:p>
                      <a:pPr algn="r" rtl="0" fontAlgn="b"/>
                      <a:r>
                        <a:rPr lang="en-US" sz="1700" u="none" strike="noStrike">
                          <a:effectLst/>
                        </a:rPr>
                        <a:t>$0 </a:t>
                      </a:r>
                      <a:endParaRPr lang="en-US" sz="1700" b="0" i="0" u="none" strike="noStrike">
                        <a:solidFill>
                          <a:srgbClr val="000000"/>
                        </a:solidFill>
                        <a:effectLst/>
                        <a:latin typeface="Calibri"/>
                      </a:endParaRPr>
                    </a:p>
                  </a:txBody>
                  <a:tcPr marL="6083" marR="6083" marT="6083" marB="0" anchor="b"/>
                </a:tc>
                <a:tc>
                  <a:txBody>
                    <a:bodyPr/>
                    <a:lstStyle/>
                    <a:p>
                      <a:pPr algn="r" rtl="0" fontAlgn="b"/>
                      <a:r>
                        <a:rPr lang="en-US" sz="1700" u="none" strike="noStrike" dirty="0">
                          <a:effectLst/>
                        </a:rPr>
                        <a:t>$300 </a:t>
                      </a:r>
                      <a:endParaRPr lang="en-US" sz="1700" b="0" i="0" u="none" strike="noStrike" dirty="0">
                        <a:solidFill>
                          <a:srgbClr val="000000"/>
                        </a:solidFill>
                        <a:effectLst/>
                        <a:latin typeface="Calibri"/>
                      </a:endParaRPr>
                    </a:p>
                  </a:txBody>
                  <a:tcPr marL="6083" marR="6083" marT="6083" marB="0" anchor="b"/>
                </a:tc>
              </a:tr>
              <a:tr h="286015">
                <a:tc>
                  <a:txBody>
                    <a:bodyPr/>
                    <a:lstStyle/>
                    <a:p>
                      <a:pPr algn="l" rtl="0" fontAlgn="b"/>
                      <a:r>
                        <a:rPr lang="en-US" sz="1600" u="none" strike="noStrike" dirty="0">
                          <a:effectLst/>
                        </a:rPr>
                        <a:t>Application Type</a:t>
                      </a:r>
                      <a:endParaRPr lang="en-US" sz="1600" b="0" i="0" u="none" strike="noStrike" dirty="0">
                        <a:solidFill>
                          <a:srgbClr val="000000"/>
                        </a:solidFill>
                        <a:effectLst/>
                        <a:latin typeface="Calibri"/>
                      </a:endParaRPr>
                    </a:p>
                  </a:txBody>
                  <a:tcPr marL="6083" marR="6083" marT="6083" marB="0" anchor="b"/>
                </a:tc>
                <a:tc>
                  <a:txBody>
                    <a:bodyPr/>
                    <a:lstStyle/>
                    <a:p>
                      <a:pPr algn="l" rtl="0" fontAlgn="b"/>
                      <a:r>
                        <a:rPr lang="en-US" sz="1700" u="none" strike="noStrike">
                          <a:effectLst/>
                        </a:rPr>
                        <a:t> </a:t>
                      </a:r>
                      <a:endParaRPr lang="en-US" sz="1700" b="0" i="0" u="none" strike="noStrike">
                        <a:solidFill>
                          <a:srgbClr val="000000"/>
                        </a:solidFill>
                        <a:effectLst/>
                        <a:latin typeface="Calibri"/>
                      </a:endParaRPr>
                    </a:p>
                  </a:txBody>
                  <a:tcPr marL="6083" marR="6083" marT="6083" marB="0" anchor="b"/>
                </a:tc>
                <a:tc>
                  <a:txBody>
                    <a:bodyPr/>
                    <a:lstStyle/>
                    <a:p>
                      <a:pPr algn="ctr" rtl="0" fontAlgn="b"/>
                      <a:r>
                        <a:rPr lang="en-US" sz="1700" u="none" strike="noStrike" dirty="0" smtClean="0">
                          <a:effectLst/>
                        </a:rPr>
                        <a:t>Paper or Online</a:t>
                      </a:r>
                      <a:endParaRPr lang="en-US" sz="1700" b="0" i="0" u="none" strike="noStrike" dirty="0">
                        <a:solidFill>
                          <a:srgbClr val="000000"/>
                        </a:solidFill>
                        <a:effectLst/>
                        <a:latin typeface="Calibri"/>
                      </a:endParaRPr>
                    </a:p>
                  </a:txBody>
                  <a:tcPr marL="6083" marR="6083" marT="6083" marB="0" anchor="b"/>
                </a:tc>
                <a:tc>
                  <a:txBody>
                    <a:bodyPr/>
                    <a:lstStyle/>
                    <a:p>
                      <a:pPr algn="ctr" rtl="0" fontAlgn="b"/>
                      <a:r>
                        <a:rPr lang="en-US" sz="1700" u="none" strike="noStrike">
                          <a:effectLst/>
                        </a:rPr>
                        <a:t>Online</a:t>
                      </a:r>
                      <a:endParaRPr lang="en-US" sz="1700" b="0" i="0" u="none" strike="noStrike">
                        <a:solidFill>
                          <a:srgbClr val="000000"/>
                        </a:solidFill>
                        <a:effectLst/>
                        <a:latin typeface="Calibri"/>
                      </a:endParaRPr>
                    </a:p>
                  </a:txBody>
                  <a:tcPr marL="6083" marR="6083" marT="6083" marB="0" anchor="b"/>
                </a:tc>
              </a:tr>
              <a:tr h="845609">
                <a:tc>
                  <a:txBody>
                    <a:bodyPr/>
                    <a:lstStyle/>
                    <a:p>
                      <a:pPr algn="l" rtl="0" fontAlgn="b"/>
                      <a:r>
                        <a:rPr lang="en-US" sz="1600" u="none" strike="noStrike" dirty="0">
                          <a:effectLst/>
                        </a:rPr>
                        <a:t>Approval Processing Time</a:t>
                      </a:r>
                      <a:endParaRPr lang="en-US" sz="1600" b="0" i="0" u="none" strike="noStrike" dirty="0">
                        <a:solidFill>
                          <a:srgbClr val="000000"/>
                        </a:solidFill>
                        <a:effectLst/>
                        <a:latin typeface="Calibri"/>
                      </a:endParaRPr>
                    </a:p>
                  </a:txBody>
                  <a:tcPr marL="6083" marR="6083" marT="6083" marB="0" anchor="b"/>
                </a:tc>
                <a:tc>
                  <a:txBody>
                    <a:bodyPr/>
                    <a:lstStyle/>
                    <a:p>
                      <a:pPr algn="l" rtl="0" fontAlgn="b"/>
                      <a:r>
                        <a:rPr lang="en-US" sz="1700" u="none" strike="noStrike">
                          <a:effectLst/>
                        </a:rPr>
                        <a:t> </a:t>
                      </a:r>
                      <a:endParaRPr lang="en-US" sz="1700" b="0" i="0" u="none" strike="noStrike">
                        <a:solidFill>
                          <a:srgbClr val="000000"/>
                        </a:solidFill>
                        <a:effectLst/>
                        <a:latin typeface="Calibri"/>
                      </a:endParaRPr>
                    </a:p>
                  </a:txBody>
                  <a:tcPr marL="6083" marR="6083" marT="6083" marB="0" anchor="b"/>
                </a:tc>
                <a:tc>
                  <a:txBody>
                    <a:bodyPr/>
                    <a:lstStyle/>
                    <a:p>
                      <a:pPr algn="ctr" rtl="0" fontAlgn="b"/>
                      <a:r>
                        <a:rPr lang="en-US" sz="1700" u="none" strike="noStrike" dirty="0">
                          <a:effectLst/>
                        </a:rPr>
                        <a:t>1-3 months</a:t>
                      </a:r>
                      <a:endParaRPr lang="en-US" sz="1700" b="0" i="0" u="none" strike="noStrike" dirty="0">
                        <a:solidFill>
                          <a:srgbClr val="000000"/>
                        </a:solidFill>
                        <a:effectLst/>
                        <a:latin typeface="Calibri"/>
                      </a:endParaRPr>
                    </a:p>
                  </a:txBody>
                  <a:tcPr marL="6083" marR="6083" marT="6083" marB="0" anchor="b"/>
                </a:tc>
                <a:tc>
                  <a:txBody>
                    <a:bodyPr/>
                    <a:lstStyle/>
                    <a:p>
                      <a:pPr algn="ctr" rtl="0" fontAlgn="b"/>
                      <a:r>
                        <a:rPr lang="en-US" sz="1700" u="none" strike="noStrike" dirty="0">
                          <a:effectLst/>
                        </a:rPr>
                        <a:t>1-3 months</a:t>
                      </a:r>
                      <a:endParaRPr lang="en-US" sz="1700" b="0" i="0" u="none" strike="noStrike" dirty="0">
                        <a:solidFill>
                          <a:srgbClr val="000000"/>
                        </a:solidFill>
                        <a:effectLst/>
                        <a:latin typeface="Calibri"/>
                      </a:endParaRPr>
                    </a:p>
                  </a:txBody>
                  <a:tcPr marL="6083" marR="6083" marT="6083" marB="0" anchor="b"/>
                </a:tc>
              </a:tr>
            </a:tbl>
          </a:graphicData>
        </a:graphic>
      </p:graphicFrame>
    </p:spTree>
    <p:extLst>
      <p:ext uri="{BB962C8B-B14F-4D97-AF65-F5344CB8AC3E}">
        <p14:creationId xmlns:p14="http://schemas.microsoft.com/office/powerpoint/2010/main" val="33921295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Masters Vs. 5</a:t>
            </a:r>
            <a:r>
              <a:rPr lang="en-US" baseline="30000" dirty="0" smtClean="0"/>
              <a:t>th</a:t>
            </a:r>
            <a:r>
              <a:rPr lang="en-US" dirty="0" smtClean="0"/>
              <a:t> Year</a:t>
            </a:r>
            <a:endParaRPr lang="en-US" dirty="0"/>
          </a:p>
        </p:txBody>
      </p:sp>
      <p:sp>
        <p:nvSpPr>
          <p:cNvPr id="3" name="Content Placeholder 2"/>
          <p:cNvSpPr>
            <a:spLocks noGrp="1"/>
          </p:cNvSpPr>
          <p:nvPr>
            <p:ph idx="1"/>
          </p:nvPr>
        </p:nvSpPr>
        <p:spPr>
          <a:xfrm>
            <a:off x="486519" y="849868"/>
            <a:ext cx="8229600" cy="5638800"/>
          </a:xfrm>
        </p:spPr>
        <p:txBody>
          <a:bodyPr>
            <a:normAutofit/>
          </a:bodyPr>
          <a:lstStyle/>
          <a:p>
            <a:r>
              <a:rPr lang="en-US" dirty="0" smtClean="0"/>
              <a:t>Students should consider getting a </a:t>
            </a:r>
            <a:r>
              <a:rPr lang="en-US" dirty="0" err="1" smtClean="0"/>
              <a:t>Macc</a:t>
            </a:r>
            <a:r>
              <a:rPr lang="en-US" dirty="0" smtClean="0"/>
              <a:t> Degree instead of 5</a:t>
            </a:r>
            <a:r>
              <a:rPr lang="en-US" baseline="30000" dirty="0" smtClean="0"/>
              <a:t>th</a:t>
            </a:r>
            <a:r>
              <a:rPr lang="en-US" dirty="0" smtClean="0"/>
              <a:t> year.</a:t>
            </a:r>
          </a:p>
          <a:p>
            <a:endParaRPr lang="en-US" dirty="0" smtClean="0"/>
          </a:p>
          <a:p>
            <a:r>
              <a:rPr lang="en-US" dirty="0" smtClean="0"/>
              <a:t>Public accounting firms will tell you that they don’t care about the masters; they just want you to pass the CPA exam.</a:t>
            </a:r>
          </a:p>
          <a:p>
            <a:endParaRPr lang="en-US" dirty="0" smtClean="0"/>
          </a:p>
          <a:p>
            <a:r>
              <a:rPr lang="en-US" dirty="0" smtClean="0"/>
              <a:t>The masters will become more important in life when you are looking to move to industry or get promoted.</a:t>
            </a:r>
          </a:p>
          <a:p>
            <a:endParaRPr lang="en-US" dirty="0"/>
          </a:p>
        </p:txBody>
      </p:sp>
      <p:sp>
        <p:nvSpPr>
          <p:cNvPr id="4" name="TextBox 3"/>
          <p:cNvSpPr txBox="1"/>
          <p:nvPr/>
        </p:nvSpPr>
        <p:spPr>
          <a:xfrm>
            <a:off x="5257800" y="6488668"/>
            <a:ext cx="3458319" cy="369332"/>
          </a:xfrm>
          <a:prstGeom prst="rect">
            <a:avLst/>
          </a:prstGeom>
          <a:noFill/>
        </p:spPr>
        <p:txBody>
          <a:bodyPr wrap="none" rtlCol="0">
            <a:spAutoFit/>
          </a:bodyPr>
          <a:lstStyle/>
          <a:p>
            <a:r>
              <a:rPr lang="en-US" sz="1200" dirty="0">
                <a:hlinkClick r:id="rId2"/>
              </a:rPr>
              <a:t>http://www.floridastudentfinancialaid.org/ssfad/bf</a:t>
            </a:r>
            <a:r>
              <a:rPr lang="en-US" dirty="0">
                <a:hlinkClick r:id="rId2"/>
              </a:rPr>
              <a:t>/</a:t>
            </a:r>
            <a:endParaRPr lang="en-US" dirty="0"/>
          </a:p>
        </p:txBody>
      </p:sp>
    </p:spTree>
    <p:extLst>
      <p:ext uri="{BB962C8B-B14F-4D97-AF65-F5344CB8AC3E}">
        <p14:creationId xmlns:p14="http://schemas.microsoft.com/office/powerpoint/2010/main" val="42025464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Masters Vs. 5</a:t>
            </a:r>
            <a:r>
              <a:rPr lang="en-US" baseline="30000" dirty="0"/>
              <a:t>th</a:t>
            </a:r>
            <a:r>
              <a:rPr lang="en-US" dirty="0"/>
              <a:t> </a:t>
            </a:r>
            <a:r>
              <a:rPr lang="en-US" dirty="0" smtClean="0"/>
              <a:t>Year </a:t>
            </a:r>
            <a:r>
              <a:rPr lang="en-US" dirty="0"/>
              <a:t>Continued</a:t>
            </a:r>
          </a:p>
        </p:txBody>
      </p:sp>
      <p:sp>
        <p:nvSpPr>
          <p:cNvPr id="3" name="Content Placeholder 2"/>
          <p:cNvSpPr>
            <a:spLocks noGrp="1"/>
          </p:cNvSpPr>
          <p:nvPr>
            <p:ph idx="1"/>
          </p:nvPr>
        </p:nvSpPr>
        <p:spPr/>
        <p:txBody>
          <a:bodyPr>
            <a:normAutofit fontScale="92500"/>
          </a:bodyPr>
          <a:lstStyle/>
          <a:p>
            <a:r>
              <a:rPr lang="en-US" dirty="0"/>
              <a:t>You cannot teach college without a Masters.  If it is in the realm of possibility that you’d like to adjunct teach, you will have to have a Masters</a:t>
            </a:r>
            <a:r>
              <a:rPr lang="en-US" dirty="0" smtClean="0"/>
              <a:t>.</a:t>
            </a:r>
          </a:p>
          <a:p>
            <a:endParaRPr lang="en-US" dirty="0"/>
          </a:p>
          <a:p>
            <a:r>
              <a:rPr lang="en-US" dirty="0"/>
              <a:t>Only Masters students can take </a:t>
            </a:r>
            <a:r>
              <a:rPr lang="en-US" dirty="0" smtClean="0"/>
              <a:t>6000 level </a:t>
            </a:r>
            <a:r>
              <a:rPr lang="en-US" dirty="0"/>
              <a:t>courses, and these challenging courses require the most creative/critical thinking.  These courses will develop a student into a professional in a way that other courses </a:t>
            </a:r>
            <a:r>
              <a:rPr lang="en-US" dirty="0" smtClean="0"/>
              <a:t>will not.</a:t>
            </a:r>
            <a:endParaRPr lang="en-US" dirty="0"/>
          </a:p>
          <a:p>
            <a:endParaRPr lang="en-US" dirty="0"/>
          </a:p>
        </p:txBody>
      </p:sp>
      <p:sp>
        <p:nvSpPr>
          <p:cNvPr id="4" name="TextBox 3"/>
          <p:cNvSpPr txBox="1"/>
          <p:nvPr/>
        </p:nvSpPr>
        <p:spPr>
          <a:xfrm>
            <a:off x="5257800" y="6488668"/>
            <a:ext cx="3458319" cy="369332"/>
          </a:xfrm>
          <a:prstGeom prst="rect">
            <a:avLst/>
          </a:prstGeom>
          <a:noFill/>
        </p:spPr>
        <p:txBody>
          <a:bodyPr wrap="none" rtlCol="0">
            <a:spAutoFit/>
          </a:bodyPr>
          <a:lstStyle/>
          <a:p>
            <a:r>
              <a:rPr lang="en-US" sz="1200" dirty="0">
                <a:hlinkClick r:id="rId2"/>
              </a:rPr>
              <a:t>http://www.floridastudentfinancialaid.org/ssfad/bf</a:t>
            </a:r>
            <a:r>
              <a:rPr lang="en-US" dirty="0">
                <a:hlinkClick r:id="rId2"/>
              </a:rPr>
              <a:t>/</a:t>
            </a:r>
            <a:endParaRPr lang="en-US" dirty="0"/>
          </a:p>
        </p:txBody>
      </p:sp>
    </p:spTree>
    <p:extLst>
      <p:ext uri="{BB962C8B-B14F-4D97-AF65-F5344CB8AC3E}">
        <p14:creationId xmlns:p14="http://schemas.microsoft.com/office/powerpoint/2010/main" val="2372352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Masters Vs. 5</a:t>
            </a:r>
            <a:r>
              <a:rPr lang="en-US" baseline="30000" dirty="0"/>
              <a:t>th</a:t>
            </a:r>
            <a:r>
              <a:rPr lang="en-US" dirty="0"/>
              <a:t> </a:t>
            </a:r>
            <a:r>
              <a:rPr lang="en-US" dirty="0" smtClean="0"/>
              <a:t>Year Continued</a:t>
            </a:r>
            <a:endParaRPr lang="en-US" dirty="0"/>
          </a:p>
        </p:txBody>
      </p:sp>
      <p:sp>
        <p:nvSpPr>
          <p:cNvPr id="3" name="Content Placeholder 2"/>
          <p:cNvSpPr>
            <a:spLocks noGrp="1"/>
          </p:cNvSpPr>
          <p:nvPr>
            <p:ph idx="1"/>
          </p:nvPr>
        </p:nvSpPr>
        <p:spPr>
          <a:xfrm>
            <a:off x="152400" y="1600200"/>
            <a:ext cx="8534400" cy="5073134"/>
          </a:xfrm>
        </p:spPr>
        <p:txBody>
          <a:bodyPr>
            <a:normAutofit fontScale="85000" lnSpcReduction="20000"/>
          </a:bodyPr>
          <a:lstStyle/>
          <a:p>
            <a:r>
              <a:rPr lang="en-US" dirty="0"/>
              <a:t>A bachelors degree is 120 credits, and a masters is 30.  Candidates need 150 credits for CPA licensure, so it makes sense to get a masters degree</a:t>
            </a:r>
            <a:r>
              <a:rPr lang="en-US" dirty="0" smtClean="0"/>
              <a:t>.</a:t>
            </a:r>
          </a:p>
          <a:p>
            <a:pPr marL="0" indent="0">
              <a:buNone/>
            </a:pPr>
            <a:endParaRPr lang="en-US" dirty="0"/>
          </a:p>
          <a:p>
            <a:r>
              <a:rPr lang="en-US" dirty="0"/>
              <a:t>MAcc students are way ahead of 5</a:t>
            </a:r>
            <a:r>
              <a:rPr lang="en-US" baseline="30000" dirty="0"/>
              <a:t>th</a:t>
            </a:r>
            <a:r>
              <a:rPr lang="en-US" dirty="0"/>
              <a:t> year students regarding course registration priority</a:t>
            </a:r>
            <a:r>
              <a:rPr lang="en-US" dirty="0" smtClean="0"/>
              <a:t>.  5</a:t>
            </a:r>
            <a:r>
              <a:rPr lang="en-US" baseline="30000" dirty="0" smtClean="0"/>
              <a:t>th</a:t>
            </a:r>
            <a:r>
              <a:rPr lang="en-US" dirty="0" smtClean="0"/>
              <a:t> year students cannot register until the first day of classes.</a:t>
            </a:r>
          </a:p>
          <a:p>
            <a:pPr marL="0" indent="0">
              <a:buNone/>
            </a:pPr>
            <a:endParaRPr lang="en-US" dirty="0"/>
          </a:p>
          <a:p>
            <a:r>
              <a:rPr lang="en-US" dirty="0" smtClean="0"/>
              <a:t>In the past, some </a:t>
            </a:r>
            <a:r>
              <a:rPr lang="en-US" dirty="0"/>
              <a:t>students still </a:t>
            </a:r>
            <a:r>
              <a:rPr lang="en-US" dirty="0" smtClean="0"/>
              <a:t>chose </a:t>
            </a:r>
            <a:r>
              <a:rPr lang="en-US" dirty="0"/>
              <a:t>to do a 5</a:t>
            </a:r>
            <a:r>
              <a:rPr lang="en-US" baseline="30000" dirty="0"/>
              <a:t>th</a:t>
            </a:r>
            <a:r>
              <a:rPr lang="en-US" dirty="0"/>
              <a:t> year over a MAcc if they still </a:t>
            </a:r>
            <a:r>
              <a:rPr lang="en-US" dirty="0" smtClean="0"/>
              <a:t>had </a:t>
            </a:r>
            <a:r>
              <a:rPr lang="en-US" dirty="0"/>
              <a:t>coursework Bright Futures will pay for.  </a:t>
            </a:r>
            <a:r>
              <a:rPr lang="en-US" dirty="0" smtClean="0"/>
              <a:t>Previously Bright Futures would pay for 5000 level courses, but within the past year, that is no longer the case.</a:t>
            </a:r>
            <a:endParaRPr lang="en-US" dirty="0"/>
          </a:p>
        </p:txBody>
      </p:sp>
      <p:sp>
        <p:nvSpPr>
          <p:cNvPr id="4" name="TextBox 3"/>
          <p:cNvSpPr txBox="1"/>
          <p:nvPr/>
        </p:nvSpPr>
        <p:spPr>
          <a:xfrm>
            <a:off x="5257800" y="6488668"/>
            <a:ext cx="3458319" cy="369332"/>
          </a:xfrm>
          <a:prstGeom prst="rect">
            <a:avLst/>
          </a:prstGeom>
          <a:noFill/>
        </p:spPr>
        <p:txBody>
          <a:bodyPr wrap="none" rtlCol="0">
            <a:spAutoFit/>
          </a:bodyPr>
          <a:lstStyle/>
          <a:p>
            <a:r>
              <a:rPr lang="en-US" sz="1200" dirty="0">
                <a:hlinkClick r:id="rId2"/>
              </a:rPr>
              <a:t>http://www.floridastudentfinancialaid.org/ssfad/bf</a:t>
            </a:r>
            <a:r>
              <a:rPr lang="en-US" dirty="0">
                <a:hlinkClick r:id="rId2"/>
              </a:rPr>
              <a:t>/</a:t>
            </a:r>
            <a:endParaRPr lang="en-US" dirty="0"/>
          </a:p>
        </p:txBody>
      </p:sp>
    </p:spTree>
    <p:extLst>
      <p:ext uri="{BB962C8B-B14F-4D97-AF65-F5344CB8AC3E}">
        <p14:creationId xmlns:p14="http://schemas.microsoft.com/office/powerpoint/2010/main" val="2816851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normAutofit fontScale="90000"/>
          </a:bodyPr>
          <a:lstStyle/>
          <a:p>
            <a:r>
              <a:rPr lang="en-US" dirty="0" smtClean="0"/>
              <a:t>Florida Requirements for Licensure</a:t>
            </a:r>
            <a:br>
              <a:rPr lang="en-US" dirty="0" smtClean="0"/>
            </a:br>
            <a:r>
              <a:rPr lang="en-US" sz="1800" dirty="0" smtClean="0"/>
              <a:t>The following is word for word from the Florida Department of Business Regulation website:</a:t>
            </a:r>
            <a:endParaRPr lang="en-US" sz="1800" dirty="0"/>
          </a:p>
        </p:txBody>
      </p:sp>
      <p:sp>
        <p:nvSpPr>
          <p:cNvPr id="3" name="Rectangle 2"/>
          <p:cNvSpPr/>
          <p:nvPr/>
        </p:nvSpPr>
        <p:spPr>
          <a:xfrm>
            <a:off x="381000" y="1143000"/>
            <a:ext cx="8153400" cy="5909310"/>
          </a:xfrm>
          <a:prstGeom prst="rect">
            <a:avLst/>
          </a:prstGeom>
        </p:spPr>
        <p:txBody>
          <a:bodyPr wrap="square">
            <a:spAutoFit/>
          </a:bodyPr>
          <a:lstStyle/>
          <a:p>
            <a:r>
              <a:rPr lang="en-US" b="1" dirty="0" smtClean="0"/>
              <a:t>PASS </a:t>
            </a:r>
            <a:r>
              <a:rPr lang="en-US" b="1" dirty="0"/>
              <a:t>ALL FOUR PARTS OF CPA EXAMINATION</a:t>
            </a:r>
            <a:r>
              <a:rPr lang="en-US" dirty="0"/>
              <a:t>: with at least a 75% within 18 month rolling period.</a:t>
            </a:r>
          </a:p>
          <a:p>
            <a:endParaRPr lang="en-US" dirty="0" smtClean="0"/>
          </a:p>
          <a:p>
            <a:r>
              <a:rPr lang="en-US" b="1" dirty="0" smtClean="0"/>
              <a:t>ONE </a:t>
            </a:r>
            <a:r>
              <a:rPr lang="en-US" b="1" dirty="0"/>
              <a:t>YEAR WORK EXPERIENCE</a:t>
            </a:r>
            <a:r>
              <a:rPr lang="en-US" dirty="0"/>
              <a:t>:  Must be under the supervision of a licensed CPA (This experience can be obtained prior to the application, while sitting for the exam or after all four parts of the exam has been passed. However, requirements to sit for the exam must be met before work experience commences.)</a:t>
            </a:r>
          </a:p>
          <a:p>
            <a:endParaRPr lang="en-US" dirty="0" smtClean="0"/>
          </a:p>
          <a:p>
            <a:r>
              <a:rPr lang="en-US" b="1" dirty="0" smtClean="0"/>
              <a:t>TOTAL </a:t>
            </a:r>
            <a:r>
              <a:rPr lang="en-US" b="1" dirty="0"/>
              <a:t>REQUIRED HOURS</a:t>
            </a:r>
            <a:r>
              <a:rPr lang="en-US" dirty="0"/>
              <a:t>: 150 semester or 200 quarter hours</a:t>
            </a:r>
          </a:p>
          <a:p>
            <a:endParaRPr lang="en-US" dirty="0" smtClean="0"/>
          </a:p>
          <a:p>
            <a:r>
              <a:rPr lang="en-US" b="1" dirty="0" smtClean="0"/>
              <a:t>TOTAL </a:t>
            </a:r>
            <a:r>
              <a:rPr lang="en-US" b="1" dirty="0"/>
              <a:t>UPPER DIVISION ACCOUNTING HOURS</a:t>
            </a:r>
            <a:r>
              <a:rPr lang="en-US" dirty="0"/>
              <a:t>:  36 semester or 54 quarter to </a:t>
            </a:r>
            <a:r>
              <a:rPr lang="en-US" dirty="0" smtClean="0"/>
              <a:t>include the </a:t>
            </a:r>
            <a:r>
              <a:rPr lang="en-US" dirty="0"/>
              <a:t>following:  Taxation, Auditing, Financial, Cost/Managerial and Accounting Info Systems.</a:t>
            </a:r>
          </a:p>
          <a:p>
            <a:endParaRPr lang="en-US" dirty="0" smtClean="0"/>
          </a:p>
          <a:p>
            <a:r>
              <a:rPr lang="en-US" b="1" dirty="0" smtClean="0"/>
              <a:t>TOTAL </a:t>
            </a:r>
            <a:r>
              <a:rPr lang="en-US" b="1" dirty="0"/>
              <a:t>UPPER DIVISION GENERAL BUSINESS HOURS:</a:t>
            </a:r>
            <a:r>
              <a:rPr lang="en-US" dirty="0"/>
              <a:t>  39 semester hours or 58 quarter hours to include the following:  six (6) semester hours or eight (8) quarter hours of business law.  One course can be at a lower lever (freshman or sophomore), the other course must be upper division (junior level or higher).  Business Law 1 and Legal Environment of Business are often considered duplicate.</a:t>
            </a:r>
          </a:p>
          <a:p>
            <a:endParaRPr lang="en-US" dirty="0" smtClean="0"/>
          </a:p>
          <a:p>
            <a:endParaRPr lang="en-US" dirty="0"/>
          </a:p>
        </p:txBody>
      </p:sp>
      <p:sp>
        <p:nvSpPr>
          <p:cNvPr id="4" name="TextBox 3"/>
          <p:cNvSpPr txBox="1"/>
          <p:nvPr/>
        </p:nvSpPr>
        <p:spPr>
          <a:xfrm>
            <a:off x="3405570" y="6488668"/>
            <a:ext cx="5738430" cy="369332"/>
          </a:xfrm>
          <a:prstGeom prst="rect">
            <a:avLst/>
          </a:prstGeom>
          <a:noFill/>
        </p:spPr>
        <p:txBody>
          <a:bodyPr wrap="none" rtlCol="0">
            <a:spAutoFit/>
          </a:bodyPr>
          <a:lstStyle/>
          <a:p>
            <a:r>
              <a:rPr lang="en-US" dirty="0" smtClean="0">
                <a:hlinkClick r:id="rId2"/>
              </a:rPr>
              <a:t>http://www.myfloridalicense.com/dbpr/cpa/licensure.html</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Florida Work Experience Requirement </a:t>
            </a:r>
            <a:r>
              <a:rPr lang="en-US" sz="1800" dirty="0" smtClean="0"/>
              <a:t>The following is word for word from the Florida Department of Business Regulation website:</a:t>
            </a:r>
            <a:endParaRPr lang="en-US" sz="1800" dirty="0"/>
          </a:p>
        </p:txBody>
      </p:sp>
      <p:sp>
        <p:nvSpPr>
          <p:cNvPr id="3" name="Rectangle 2"/>
          <p:cNvSpPr/>
          <p:nvPr/>
        </p:nvSpPr>
        <p:spPr>
          <a:xfrm>
            <a:off x="228600" y="1295400"/>
            <a:ext cx="8915400" cy="4801314"/>
          </a:xfrm>
          <a:prstGeom prst="rect">
            <a:avLst/>
          </a:prstGeom>
        </p:spPr>
        <p:txBody>
          <a:bodyPr wrap="square">
            <a:spAutoFit/>
          </a:bodyPr>
          <a:lstStyle/>
          <a:p>
            <a:r>
              <a:rPr lang="en-US" dirty="0"/>
              <a:t>Work experience shall include any type of service or advice involving the use of </a:t>
            </a:r>
            <a:r>
              <a:rPr lang="en-US" b="1" dirty="0"/>
              <a:t>accounting, attest, compilation, management advisory, financial advisory, tax, or consulting skills</a:t>
            </a:r>
            <a:r>
              <a:rPr lang="en-US" dirty="0"/>
              <a:t>, all of which must be </a:t>
            </a:r>
            <a:r>
              <a:rPr lang="en-US" b="1" dirty="0"/>
              <a:t>verified by a certified public accountant </a:t>
            </a:r>
            <a:r>
              <a:rPr lang="en-US" dirty="0"/>
              <a:t>who is licensed by a state or territory of the United States and who has supervised the applicant. This experience is acceptable if it was gained through </a:t>
            </a:r>
            <a:r>
              <a:rPr lang="en-US" b="1" dirty="0"/>
              <a:t>employment in government, industry, academia, or public practice </a:t>
            </a:r>
            <a:r>
              <a:rPr lang="en-US" dirty="0"/>
              <a:t>and constituted a substantial part of the applicant's duties</a:t>
            </a:r>
            <a:r>
              <a:rPr lang="en-US" dirty="0" smtClean="0"/>
              <a:t>.</a:t>
            </a:r>
          </a:p>
          <a:p>
            <a:endParaRPr lang="en-US" dirty="0"/>
          </a:p>
          <a:p>
            <a:r>
              <a:rPr lang="en-US" b="1" dirty="0"/>
              <a:t>The experience must either average at least twenty (20) hours a week over no more than one hundred and four (104) weeks or average no more than forty (40) hours a week over no more than fifty-two (52) weeks</a:t>
            </a:r>
            <a:r>
              <a:rPr lang="en-US" dirty="0"/>
              <a:t>. Reasonable vacation time and sick leave or other required absences may be permitted. The supervisor, in her or his report to the Department, shall certify that the applicant rendered such services as are customarily performed by full-time, regularly employed staff employees for a </a:t>
            </a:r>
            <a:r>
              <a:rPr lang="en-US" b="1" dirty="0"/>
              <a:t>minimum of 2,000 hours gained over a period of not less than fifty-two (52) or more than one hundred and four (104) weeks</a:t>
            </a:r>
            <a:r>
              <a:rPr lang="en-US" dirty="0"/>
              <a:t>. The sequence of the experience is considered immaterial, that is, whether the experience was secured before or after taking the examination, or partly before the examination and partly after the examination, provided the two periods combined equal at least one year.</a:t>
            </a:r>
          </a:p>
        </p:txBody>
      </p:sp>
      <p:sp>
        <p:nvSpPr>
          <p:cNvPr id="4" name="TextBox 3"/>
          <p:cNvSpPr txBox="1"/>
          <p:nvPr/>
        </p:nvSpPr>
        <p:spPr>
          <a:xfrm>
            <a:off x="3405570" y="6488668"/>
            <a:ext cx="5738430" cy="369332"/>
          </a:xfrm>
          <a:prstGeom prst="rect">
            <a:avLst/>
          </a:prstGeom>
          <a:noFill/>
        </p:spPr>
        <p:txBody>
          <a:bodyPr wrap="none" rtlCol="0">
            <a:spAutoFit/>
          </a:bodyPr>
          <a:lstStyle/>
          <a:p>
            <a:r>
              <a:rPr lang="en-US" dirty="0" smtClean="0">
                <a:hlinkClick r:id="rId2"/>
              </a:rPr>
              <a:t>http://www.myfloridalicense.com/dbpr/cpa/licensure.html</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rot="5400000">
            <a:off x="8001794" y="3123406"/>
            <a:ext cx="1066800" cy="158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5753100" y="3162300"/>
            <a:ext cx="991394" cy="794"/>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0"/>
            <a:ext cx="8229600" cy="1143000"/>
          </a:xfrm>
        </p:spPr>
        <p:txBody>
          <a:bodyPr>
            <a:normAutofit/>
          </a:bodyPr>
          <a:lstStyle/>
          <a:p>
            <a:r>
              <a:rPr lang="en-US" dirty="0" smtClean="0"/>
              <a:t>Example Timeline </a:t>
            </a:r>
            <a:endParaRPr lang="en-US" dirty="0"/>
          </a:p>
        </p:txBody>
      </p:sp>
      <p:cxnSp>
        <p:nvCxnSpPr>
          <p:cNvPr id="4" name="Straight Connector 3"/>
          <p:cNvCxnSpPr/>
          <p:nvPr/>
        </p:nvCxnSpPr>
        <p:spPr>
          <a:xfrm>
            <a:off x="381000" y="2895600"/>
            <a:ext cx="8153400" cy="158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52400" y="3429000"/>
            <a:ext cx="1600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Complete Intermediate Accounting One</a:t>
            </a:r>
            <a:endParaRPr lang="en-US" dirty="0"/>
          </a:p>
        </p:txBody>
      </p:sp>
      <p:sp>
        <p:nvSpPr>
          <p:cNvPr id="9" name="Rectangle 8"/>
          <p:cNvSpPr/>
          <p:nvPr/>
        </p:nvSpPr>
        <p:spPr>
          <a:xfrm>
            <a:off x="1066800" y="5029200"/>
            <a:ext cx="1524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Perform Accounting Internship</a:t>
            </a:r>
            <a:endParaRPr lang="en-US" dirty="0"/>
          </a:p>
        </p:txBody>
      </p:sp>
      <p:cxnSp>
        <p:nvCxnSpPr>
          <p:cNvPr id="15" name="Straight Connector 14"/>
          <p:cNvCxnSpPr/>
          <p:nvPr/>
        </p:nvCxnSpPr>
        <p:spPr>
          <a:xfrm rot="5400000">
            <a:off x="838994" y="3961606"/>
            <a:ext cx="2133600" cy="158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2362994" y="3047206"/>
            <a:ext cx="762000" cy="158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0" y="990600"/>
            <a:ext cx="1828800" cy="1676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is the earliest point where students can become an Accounting Major officially</a:t>
            </a:r>
            <a:endParaRPr lang="en-US" dirty="0"/>
          </a:p>
        </p:txBody>
      </p:sp>
      <p:cxnSp>
        <p:nvCxnSpPr>
          <p:cNvPr id="23" name="Straight Connector 22"/>
          <p:cNvCxnSpPr/>
          <p:nvPr/>
        </p:nvCxnSpPr>
        <p:spPr>
          <a:xfrm rot="5400000">
            <a:off x="3315494" y="3847306"/>
            <a:ext cx="2362200" cy="158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34194" y="3047206"/>
            <a:ext cx="762000" cy="158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6363494" y="3999706"/>
            <a:ext cx="2209800" cy="158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228600" y="6248400"/>
            <a:ext cx="3200400" cy="6096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These hours won’t count since not FL CPA eligible.</a:t>
            </a:r>
            <a:endParaRPr lang="en-US" dirty="0"/>
          </a:p>
        </p:txBody>
      </p:sp>
      <p:cxnSp>
        <p:nvCxnSpPr>
          <p:cNvPr id="47" name="Straight Arrow Connector 46"/>
          <p:cNvCxnSpPr>
            <a:stCxn id="45" idx="0"/>
            <a:endCxn id="9" idx="2"/>
          </p:cNvCxnSpPr>
          <p:nvPr/>
        </p:nvCxnSpPr>
        <p:spPr>
          <a:xfrm rot="5400000" flipH="1" flipV="1">
            <a:off x="1752600" y="6172200"/>
            <a:ext cx="152400" cy="15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0" y="2895600"/>
            <a:ext cx="838200" cy="369332"/>
          </a:xfrm>
          <a:prstGeom prst="rect">
            <a:avLst/>
          </a:prstGeom>
          <a:noFill/>
        </p:spPr>
        <p:txBody>
          <a:bodyPr wrap="square" rtlCol="0">
            <a:spAutoFit/>
          </a:bodyPr>
          <a:lstStyle/>
          <a:p>
            <a:r>
              <a:rPr lang="en-US" dirty="0" smtClean="0"/>
              <a:t>Start</a:t>
            </a:r>
            <a:endParaRPr lang="en-US" dirty="0"/>
          </a:p>
        </p:txBody>
      </p:sp>
    </p:spTree>
    <p:extLst>
      <p:ext uri="{BB962C8B-B14F-4D97-AF65-F5344CB8AC3E}">
        <p14:creationId xmlns:p14="http://schemas.microsoft.com/office/powerpoint/2010/main" val="12692793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Arrow Connector 50"/>
          <p:cNvCxnSpPr/>
          <p:nvPr/>
        </p:nvCxnSpPr>
        <p:spPr>
          <a:xfrm rot="5400000" flipH="1" flipV="1">
            <a:off x="4229100" y="6210300"/>
            <a:ext cx="229394" cy="7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8001794" y="3123406"/>
            <a:ext cx="1066800" cy="158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5753100" y="3162300"/>
            <a:ext cx="991394" cy="794"/>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0"/>
            <a:ext cx="8229600" cy="1143000"/>
          </a:xfrm>
        </p:spPr>
        <p:txBody>
          <a:bodyPr>
            <a:normAutofit/>
          </a:bodyPr>
          <a:lstStyle/>
          <a:p>
            <a:r>
              <a:rPr lang="en-US" dirty="0" smtClean="0"/>
              <a:t>Example Timeline </a:t>
            </a:r>
            <a:endParaRPr lang="en-US" dirty="0"/>
          </a:p>
        </p:txBody>
      </p:sp>
      <p:cxnSp>
        <p:nvCxnSpPr>
          <p:cNvPr id="4" name="Straight Connector 3"/>
          <p:cNvCxnSpPr/>
          <p:nvPr/>
        </p:nvCxnSpPr>
        <p:spPr>
          <a:xfrm>
            <a:off x="381000" y="2895600"/>
            <a:ext cx="8153400" cy="158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52400" y="3429000"/>
            <a:ext cx="1600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Complete Intermediate Accounting One</a:t>
            </a:r>
            <a:endParaRPr lang="en-US" dirty="0"/>
          </a:p>
        </p:txBody>
      </p:sp>
      <p:sp>
        <p:nvSpPr>
          <p:cNvPr id="8" name="Rectangle 7"/>
          <p:cNvSpPr/>
          <p:nvPr/>
        </p:nvSpPr>
        <p:spPr>
          <a:xfrm>
            <a:off x="2057400" y="3429000"/>
            <a:ext cx="1676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Complete Bachelors Degree in Accounting (120 credits)</a:t>
            </a:r>
            <a:endParaRPr lang="en-US" dirty="0"/>
          </a:p>
        </p:txBody>
      </p:sp>
      <p:sp>
        <p:nvSpPr>
          <p:cNvPr id="9" name="Rectangle 8"/>
          <p:cNvSpPr/>
          <p:nvPr/>
        </p:nvSpPr>
        <p:spPr>
          <a:xfrm>
            <a:off x="1066800" y="5029200"/>
            <a:ext cx="1524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Perform Accounting Internship</a:t>
            </a:r>
            <a:endParaRPr lang="en-US" dirty="0"/>
          </a:p>
        </p:txBody>
      </p:sp>
      <p:cxnSp>
        <p:nvCxnSpPr>
          <p:cNvPr id="15" name="Straight Connector 14"/>
          <p:cNvCxnSpPr/>
          <p:nvPr/>
        </p:nvCxnSpPr>
        <p:spPr>
          <a:xfrm rot="5400000">
            <a:off x="838994" y="3961606"/>
            <a:ext cx="2133600" cy="158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2362994" y="3047206"/>
            <a:ext cx="762000" cy="158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0" y="990600"/>
            <a:ext cx="1828800" cy="1676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 the earliest point where students can become </a:t>
            </a:r>
            <a:r>
              <a:rPr lang="en-US" dirty="0" smtClean="0"/>
              <a:t>an </a:t>
            </a:r>
            <a:r>
              <a:rPr lang="en-US" dirty="0"/>
              <a:t>Accounting Major officially</a:t>
            </a:r>
          </a:p>
        </p:txBody>
      </p:sp>
      <p:sp>
        <p:nvSpPr>
          <p:cNvPr id="22" name="Rounded Rectangle 21"/>
          <p:cNvSpPr/>
          <p:nvPr/>
        </p:nvSpPr>
        <p:spPr>
          <a:xfrm>
            <a:off x="1905000" y="990600"/>
            <a:ext cx="1752600" cy="1676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Students are eligible for some states to sit for the CPA exam, but not Florida.</a:t>
            </a:r>
            <a:endParaRPr lang="en-US" dirty="0"/>
          </a:p>
        </p:txBody>
      </p:sp>
      <p:cxnSp>
        <p:nvCxnSpPr>
          <p:cNvPr id="23" name="Straight Connector 22"/>
          <p:cNvCxnSpPr/>
          <p:nvPr/>
        </p:nvCxnSpPr>
        <p:spPr>
          <a:xfrm rot="5400000">
            <a:off x="3315494" y="3847306"/>
            <a:ext cx="2362200" cy="158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34194" y="3047206"/>
            <a:ext cx="762000" cy="158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6363494" y="3999706"/>
            <a:ext cx="2209800" cy="158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228600" y="6248400"/>
            <a:ext cx="3200400" cy="6096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These hours won’t count since not FL CPA eligible.</a:t>
            </a:r>
            <a:endParaRPr lang="en-US" dirty="0"/>
          </a:p>
        </p:txBody>
      </p:sp>
      <p:cxnSp>
        <p:nvCxnSpPr>
          <p:cNvPr id="47" name="Straight Arrow Connector 46"/>
          <p:cNvCxnSpPr>
            <a:stCxn id="45" idx="0"/>
            <a:endCxn id="9" idx="2"/>
          </p:cNvCxnSpPr>
          <p:nvPr/>
        </p:nvCxnSpPr>
        <p:spPr>
          <a:xfrm rot="5400000" flipH="1" flipV="1">
            <a:off x="1752600" y="6172200"/>
            <a:ext cx="152400" cy="15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0" y="2895600"/>
            <a:ext cx="838200" cy="369332"/>
          </a:xfrm>
          <a:prstGeom prst="rect">
            <a:avLst/>
          </a:prstGeom>
          <a:noFill/>
        </p:spPr>
        <p:txBody>
          <a:bodyPr wrap="square" rtlCol="0">
            <a:spAutoFit/>
          </a:bodyPr>
          <a:lstStyle/>
          <a:p>
            <a:r>
              <a:rPr lang="en-US" dirty="0" smtClean="0"/>
              <a:t>Start</a:t>
            </a:r>
            <a:endParaRPr lang="en-US" dirty="0"/>
          </a:p>
        </p:txBody>
      </p:sp>
    </p:spTree>
    <p:extLst>
      <p:ext uri="{BB962C8B-B14F-4D97-AF65-F5344CB8AC3E}">
        <p14:creationId xmlns:p14="http://schemas.microsoft.com/office/powerpoint/2010/main" val="12692793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Arrow Connector 50"/>
          <p:cNvCxnSpPr/>
          <p:nvPr/>
        </p:nvCxnSpPr>
        <p:spPr>
          <a:xfrm rot="5400000" flipH="1" flipV="1">
            <a:off x="4229100" y="6210300"/>
            <a:ext cx="229394" cy="7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8001794" y="3123406"/>
            <a:ext cx="1066800" cy="158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5753100" y="3162300"/>
            <a:ext cx="991394" cy="794"/>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0"/>
            <a:ext cx="8229600" cy="1143000"/>
          </a:xfrm>
        </p:spPr>
        <p:txBody>
          <a:bodyPr>
            <a:normAutofit/>
          </a:bodyPr>
          <a:lstStyle/>
          <a:p>
            <a:r>
              <a:rPr lang="en-US" dirty="0" smtClean="0"/>
              <a:t>Example Timeline </a:t>
            </a:r>
            <a:endParaRPr lang="en-US" dirty="0"/>
          </a:p>
        </p:txBody>
      </p:sp>
      <p:cxnSp>
        <p:nvCxnSpPr>
          <p:cNvPr id="4" name="Straight Connector 3"/>
          <p:cNvCxnSpPr/>
          <p:nvPr/>
        </p:nvCxnSpPr>
        <p:spPr>
          <a:xfrm>
            <a:off x="381000" y="2895600"/>
            <a:ext cx="8153400" cy="158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52400" y="3429000"/>
            <a:ext cx="1600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Complete Intermediate Accounting One</a:t>
            </a:r>
            <a:endParaRPr lang="en-US" dirty="0"/>
          </a:p>
        </p:txBody>
      </p:sp>
      <p:sp>
        <p:nvSpPr>
          <p:cNvPr id="8" name="Rectangle 7"/>
          <p:cNvSpPr/>
          <p:nvPr/>
        </p:nvSpPr>
        <p:spPr>
          <a:xfrm>
            <a:off x="2057400" y="3429000"/>
            <a:ext cx="1676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Complete Bachelors Degree in Accounting (120 credits)</a:t>
            </a:r>
            <a:endParaRPr lang="en-US" dirty="0"/>
          </a:p>
        </p:txBody>
      </p:sp>
      <p:sp>
        <p:nvSpPr>
          <p:cNvPr id="9" name="Rectangle 8"/>
          <p:cNvSpPr/>
          <p:nvPr/>
        </p:nvSpPr>
        <p:spPr>
          <a:xfrm>
            <a:off x="1066800" y="5029200"/>
            <a:ext cx="1524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Perform Accounting Internship</a:t>
            </a:r>
            <a:endParaRPr lang="en-US" dirty="0"/>
          </a:p>
        </p:txBody>
      </p:sp>
      <p:sp>
        <p:nvSpPr>
          <p:cNvPr id="10" name="Rectangle 9"/>
          <p:cNvSpPr/>
          <p:nvPr/>
        </p:nvSpPr>
        <p:spPr>
          <a:xfrm>
            <a:off x="3581400" y="5029200"/>
            <a:ext cx="1600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Earn Credit for Law and the Accountant</a:t>
            </a:r>
            <a:endParaRPr lang="en-US" dirty="0"/>
          </a:p>
        </p:txBody>
      </p:sp>
      <p:cxnSp>
        <p:nvCxnSpPr>
          <p:cNvPr id="15" name="Straight Connector 14"/>
          <p:cNvCxnSpPr/>
          <p:nvPr/>
        </p:nvCxnSpPr>
        <p:spPr>
          <a:xfrm rot="5400000">
            <a:off x="838994" y="3961606"/>
            <a:ext cx="2133600" cy="158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2362994" y="3047206"/>
            <a:ext cx="762000" cy="158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0" y="990600"/>
            <a:ext cx="1828800" cy="1676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 the earliest point where students can become </a:t>
            </a:r>
            <a:r>
              <a:rPr lang="en-US" dirty="0" smtClean="0"/>
              <a:t>an </a:t>
            </a:r>
            <a:r>
              <a:rPr lang="en-US" dirty="0"/>
              <a:t>Accounting Major officially</a:t>
            </a:r>
          </a:p>
        </p:txBody>
      </p:sp>
      <p:sp>
        <p:nvSpPr>
          <p:cNvPr id="22" name="Rounded Rectangle 21"/>
          <p:cNvSpPr/>
          <p:nvPr/>
        </p:nvSpPr>
        <p:spPr>
          <a:xfrm>
            <a:off x="1905000" y="990600"/>
            <a:ext cx="1752600" cy="1676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Students are eligible for some states to sit for the CPA exam, but not Florida.</a:t>
            </a:r>
            <a:endParaRPr lang="en-US" dirty="0"/>
          </a:p>
        </p:txBody>
      </p:sp>
      <p:cxnSp>
        <p:nvCxnSpPr>
          <p:cNvPr id="23" name="Straight Connector 22"/>
          <p:cNvCxnSpPr/>
          <p:nvPr/>
        </p:nvCxnSpPr>
        <p:spPr>
          <a:xfrm rot="5400000">
            <a:off x="3315494" y="3847306"/>
            <a:ext cx="2362200" cy="158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34194" y="3047206"/>
            <a:ext cx="762000" cy="158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3733800" y="990600"/>
            <a:ext cx="1752600" cy="1676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Students are now eligible to sit for the CPA exam as Florida Candidates.</a:t>
            </a:r>
            <a:endParaRPr lang="en-US" dirty="0"/>
          </a:p>
        </p:txBody>
      </p:sp>
      <p:cxnSp>
        <p:nvCxnSpPr>
          <p:cNvPr id="31" name="Straight Connector 30"/>
          <p:cNvCxnSpPr/>
          <p:nvPr/>
        </p:nvCxnSpPr>
        <p:spPr>
          <a:xfrm rot="5400000">
            <a:off x="6363494" y="3999706"/>
            <a:ext cx="2209800" cy="158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743200" y="2895600"/>
            <a:ext cx="47244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**Sit for CPA Exam (18 month window)**</a:t>
            </a:r>
            <a:endParaRPr lang="en-US" dirty="0"/>
          </a:p>
        </p:txBody>
      </p:sp>
      <p:sp>
        <p:nvSpPr>
          <p:cNvPr id="44" name="Rectangle 43"/>
          <p:cNvSpPr/>
          <p:nvPr/>
        </p:nvSpPr>
        <p:spPr>
          <a:xfrm>
            <a:off x="4495800" y="3124200"/>
            <a:ext cx="4038600" cy="228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*Earn Work Experience (2 year window)*</a:t>
            </a:r>
            <a:endParaRPr lang="en-US" dirty="0"/>
          </a:p>
        </p:txBody>
      </p:sp>
      <p:sp>
        <p:nvSpPr>
          <p:cNvPr id="45" name="Rounded Rectangle 44"/>
          <p:cNvSpPr/>
          <p:nvPr/>
        </p:nvSpPr>
        <p:spPr>
          <a:xfrm>
            <a:off x="228600" y="6248400"/>
            <a:ext cx="3200400" cy="6096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These hours won’t count since not FL CPA eligible.</a:t>
            </a:r>
            <a:endParaRPr lang="en-US" dirty="0"/>
          </a:p>
        </p:txBody>
      </p:sp>
      <p:cxnSp>
        <p:nvCxnSpPr>
          <p:cNvPr id="47" name="Straight Arrow Connector 46"/>
          <p:cNvCxnSpPr>
            <a:stCxn id="45" idx="0"/>
            <a:endCxn id="9" idx="2"/>
          </p:cNvCxnSpPr>
          <p:nvPr/>
        </p:nvCxnSpPr>
        <p:spPr>
          <a:xfrm rot="5400000" flipH="1" flipV="1">
            <a:off x="1752600" y="6172200"/>
            <a:ext cx="152400" cy="15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3581400" y="6248400"/>
            <a:ext cx="5562600" cy="6096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Internships after this point will count, but for most people, the clock will start when the full time job begins.</a:t>
            </a:r>
            <a:endParaRPr lang="en-US" dirty="0"/>
          </a:p>
        </p:txBody>
      </p:sp>
      <p:sp>
        <p:nvSpPr>
          <p:cNvPr id="53" name="TextBox 52"/>
          <p:cNvSpPr txBox="1"/>
          <p:nvPr/>
        </p:nvSpPr>
        <p:spPr>
          <a:xfrm>
            <a:off x="0" y="2895600"/>
            <a:ext cx="838200" cy="369332"/>
          </a:xfrm>
          <a:prstGeom prst="rect">
            <a:avLst/>
          </a:prstGeom>
          <a:noFill/>
        </p:spPr>
        <p:txBody>
          <a:bodyPr wrap="square" rtlCol="0">
            <a:spAutoFit/>
          </a:bodyPr>
          <a:lstStyle/>
          <a:p>
            <a:r>
              <a:rPr lang="en-US" dirty="0" smtClean="0"/>
              <a:t>Start</a:t>
            </a:r>
            <a:endParaRPr lang="en-US" dirty="0"/>
          </a:p>
        </p:txBody>
      </p:sp>
    </p:spTree>
    <p:extLst>
      <p:ext uri="{BB962C8B-B14F-4D97-AF65-F5344CB8AC3E}">
        <p14:creationId xmlns:p14="http://schemas.microsoft.com/office/powerpoint/2010/main" val="1269279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Respect for the CPA Designation</a:t>
            </a:r>
            <a:endParaRPr lang="en-US" dirty="0"/>
          </a:p>
        </p:txBody>
      </p:sp>
      <p:sp>
        <p:nvSpPr>
          <p:cNvPr id="3" name="Content Placeholder 2"/>
          <p:cNvSpPr>
            <a:spLocks noGrp="1"/>
          </p:cNvSpPr>
          <p:nvPr>
            <p:ph idx="1"/>
          </p:nvPr>
        </p:nvSpPr>
        <p:spPr>
          <a:xfrm>
            <a:off x="457200" y="1600200"/>
            <a:ext cx="8534400" cy="4525963"/>
          </a:xfrm>
        </p:spPr>
        <p:txBody>
          <a:bodyPr>
            <a:normAutofit/>
          </a:bodyPr>
          <a:lstStyle/>
          <a:p>
            <a:pPr>
              <a:buNone/>
            </a:pPr>
            <a:r>
              <a:rPr lang="en-US" dirty="0" smtClean="0"/>
              <a:t>CPAs are respected and admired by their peers, clients, social circles and the business community. CPAs are known for:</a:t>
            </a:r>
          </a:p>
          <a:p>
            <a:pPr lvl="0"/>
            <a:r>
              <a:rPr lang="en-US" dirty="0" smtClean="0"/>
              <a:t>Professionalism</a:t>
            </a:r>
          </a:p>
          <a:p>
            <a:pPr lvl="0"/>
            <a:r>
              <a:rPr lang="en-US" dirty="0" smtClean="0"/>
              <a:t>Commitment to career</a:t>
            </a:r>
          </a:p>
          <a:p>
            <a:pPr lvl="0"/>
            <a:r>
              <a:rPr lang="en-US" dirty="0" smtClean="0"/>
              <a:t>Technical aptitude</a:t>
            </a:r>
          </a:p>
          <a:p>
            <a:pPr lvl="0"/>
            <a:r>
              <a:rPr lang="en-US" dirty="0" smtClean="0"/>
              <a:t>Experience and expertise</a:t>
            </a:r>
          </a:p>
          <a:p>
            <a:pPr lvl="0"/>
            <a:r>
              <a:rPr lang="en-US" dirty="0" smtClean="0"/>
              <a:t>Ethical responsibility</a:t>
            </a:r>
          </a:p>
          <a:p>
            <a:pPr marL="0" indent="0">
              <a:buNone/>
            </a:pPr>
            <a:endParaRPr lang="en-US" dirty="0"/>
          </a:p>
        </p:txBody>
      </p:sp>
      <p:sp>
        <p:nvSpPr>
          <p:cNvPr id="4" name="TextBox 3"/>
          <p:cNvSpPr txBox="1"/>
          <p:nvPr/>
        </p:nvSpPr>
        <p:spPr>
          <a:xfrm>
            <a:off x="8077200" y="6477000"/>
            <a:ext cx="990600" cy="261610"/>
          </a:xfrm>
          <a:prstGeom prst="rect">
            <a:avLst/>
          </a:prstGeom>
          <a:noFill/>
        </p:spPr>
        <p:txBody>
          <a:bodyPr wrap="square" rtlCol="0">
            <a:spAutoFit/>
          </a:bodyPr>
          <a:lstStyle/>
          <a:p>
            <a:r>
              <a:rPr lang="en-US" sz="1100" dirty="0" err="1" smtClean="0"/>
              <a:t>Squidoo</a:t>
            </a:r>
            <a:r>
              <a:rPr lang="en-US" sz="1100" dirty="0" smtClean="0"/>
              <a:t> </a:t>
            </a:r>
            <a:endParaRPr lang="en-US" sz="1100" dirty="0"/>
          </a:p>
        </p:txBody>
      </p:sp>
      <p:pic>
        <p:nvPicPr>
          <p:cNvPr id="5" name="Picture 4" descr="CPA Power.png"/>
          <p:cNvPicPr>
            <a:picLocks noChangeAspect="1"/>
          </p:cNvPicPr>
          <p:nvPr/>
        </p:nvPicPr>
        <p:blipFill>
          <a:blip r:embed="rId3"/>
          <a:stretch>
            <a:fillRect/>
          </a:stretch>
        </p:blipFill>
        <p:spPr>
          <a:xfrm>
            <a:off x="5181600" y="3505200"/>
            <a:ext cx="3733800" cy="2676267"/>
          </a:xfrm>
          <a:prstGeom prst="rect">
            <a:avLst/>
          </a:prstGeom>
        </p:spPr>
      </p:pic>
    </p:spTree>
    <p:extLst>
      <p:ext uri="{BB962C8B-B14F-4D97-AF65-F5344CB8AC3E}">
        <p14:creationId xmlns:p14="http://schemas.microsoft.com/office/powerpoint/2010/main" val="29736139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Arrow Connector 50"/>
          <p:cNvCxnSpPr/>
          <p:nvPr/>
        </p:nvCxnSpPr>
        <p:spPr>
          <a:xfrm rot="5400000" flipH="1" flipV="1">
            <a:off x="4229100" y="6210300"/>
            <a:ext cx="229394" cy="7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8001794" y="3123406"/>
            <a:ext cx="1066800" cy="158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5753100" y="3162300"/>
            <a:ext cx="991394" cy="794"/>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0"/>
            <a:ext cx="8229600" cy="1143000"/>
          </a:xfrm>
        </p:spPr>
        <p:txBody>
          <a:bodyPr>
            <a:normAutofit/>
          </a:bodyPr>
          <a:lstStyle/>
          <a:p>
            <a:r>
              <a:rPr lang="en-US" dirty="0" smtClean="0"/>
              <a:t>Example Timeline </a:t>
            </a:r>
            <a:endParaRPr lang="en-US" dirty="0"/>
          </a:p>
        </p:txBody>
      </p:sp>
      <p:cxnSp>
        <p:nvCxnSpPr>
          <p:cNvPr id="4" name="Straight Connector 3"/>
          <p:cNvCxnSpPr/>
          <p:nvPr/>
        </p:nvCxnSpPr>
        <p:spPr>
          <a:xfrm>
            <a:off x="381000" y="2895600"/>
            <a:ext cx="8153400" cy="158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52400" y="3429000"/>
            <a:ext cx="1600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Complete Intermediate Accounting One</a:t>
            </a:r>
            <a:endParaRPr lang="en-US" dirty="0"/>
          </a:p>
        </p:txBody>
      </p:sp>
      <p:sp>
        <p:nvSpPr>
          <p:cNvPr id="8" name="Rectangle 7"/>
          <p:cNvSpPr/>
          <p:nvPr/>
        </p:nvSpPr>
        <p:spPr>
          <a:xfrm>
            <a:off x="2057400" y="3429000"/>
            <a:ext cx="1676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Complete Bachelors Degree in Accounting (120 credits)</a:t>
            </a:r>
            <a:endParaRPr lang="en-US" dirty="0"/>
          </a:p>
        </p:txBody>
      </p:sp>
      <p:sp>
        <p:nvSpPr>
          <p:cNvPr id="9" name="Rectangle 8"/>
          <p:cNvSpPr/>
          <p:nvPr/>
        </p:nvSpPr>
        <p:spPr>
          <a:xfrm>
            <a:off x="1066800" y="5029200"/>
            <a:ext cx="1524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Perform Accounting Internship</a:t>
            </a:r>
            <a:endParaRPr lang="en-US" dirty="0"/>
          </a:p>
        </p:txBody>
      </p:sp>
      <p:sp>
        <p:nvSpPr>
          <p:cNvPr id="10" name="Rectangle 9"/>
          <p:cNvSpPr/>
          <p:nvPr/>
        </p:nvSpPr>
        <p:spPr>
          <a:xfrm>
            <a:off x="3581400" y="5029200"/>
            <a:ext cx="1600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Earn Credit for Law and the Accountant</a:t>
            </a:r>
            <a:endParaRPr lang="en-US" dirty="0"/>
          </a:p>
        </p:txBody>
      </p:sp>
      <p:sp>
        <p:nvSpPr>
          <p:cNvPr id="11" name="Rectangle 10"/>
          <p:cNvSpPr/>
          <p:nvPr/>
        </p:nvSpPr>
        <p:spPr>
          <a:xfrm>
            <a:off x="5410200" y="3505200"/>
            <a:ext cx="17526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Complete </a:t>
            </a:r>
            <a:r>
              <a:rPr lang="en-US" dirty="0" err="1" smtClean="0"/>
              <a:t>MAcc</a:t>
            </a:r>
            <a:r>
              <a:rPr lang="en-US" dirty="0" smtClean="0"/>
              <a:t> degree or 5</a:t>
            </a:r>
            <a:r>
              <a:rPr lang="en-US" baseline="30000" dirty="0" smtClean="0"/>
              <a:t>th</a:t>
            </a:r>
            <a:r>
              <a:rPr lang="en-US" dirty="0" smtClean="0"/>
              <a:t> year                (150 credits)</a:t>
            </a:r>
            <a:endParaRPr lang="en-US" dirty="0"/>
          </a:p>
        </p:txBody>
      </p:sp>
      <p:cxnSp>
        <p:nvCxnSpPr>
          <p:cNvPr id="15" name="Straight Connector 14"/>
          <p:cNvCxnSpPr/>
          <p:nvPr/>
        </p:nvCxnSpPr>
        <p:spPr>
          <a:xfrm rot="5400000">
            <a:off x="838994" y="3961606"/>
            <a:ext cx="2133600" cy="158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2362994" y="3047206"/>
            <a:ext cx="762000" cy="158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0" y="990600"/>
            <a:ext cx="1828800" cy="1676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 the earliest point where students can become </a:t>
            </a:r>
            <a:r>
              <a:rPr lang="en-US" dirty="0" smtClean="0"/>
              <a:t>an </a:t>
            </a:r>
            <a:r>
              <a:rPr lang="en-US" dirty="0"/>
              <a:t>Accounting Major officially</a:t>
            </a:r>
          </a:p>
        </p:txBody>
      </p:sp>
      <p:sp>
        <p:nvSpPr>
          <p:cNvPr id="22" name="Rounded Rectangle 21"/>
          <p:cNvSpPr/>
          <p:nvPr/>
        </p:nvSpPr>
        <p:spPr>
          <a:xfrm>
            <a:off x="1905000" y="990600"/>
            <a:ext cx="1752600" cy="1676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Students are eligible for some states to sit for the CPA exam, but not Florida.</a:t>
            </a:r>
            <a:endParaRPr lang="en-US" dirty="0"/>
          </a:p>
        </p:txBody>
      </p:sp>
      <p:cxnSp>
        <p:nvCxnSpPr>
          <p:cNvPr id="23" name="Straight Connector 22"/>
          <p:cNvCxnSpPr/>
          <p:nvPr/>
        </p:nvCxnSpPr>
        <p:spPr>
          <a:xfrm rot="5400000">
            <a:off x="3315494" y="3847306"/>
            <a:ext cx="2362200" cy="158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34194" y="3047206"/>
            <a:ext cx="762000" cy="158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3733800" y="990600"/>
            <a:ext cx="1752600" cy="1676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Students are now eligible to sit for the CPA exam as Florida Candidates.</a:t>
            </a:r>
            <a:endParaRPr lang="en-US" dirty="0"/>
          </a:p>
        </p:txBody>
      </p:sp>
      <p:sp>
        <p:nvSpPr>
          <p:cNvPr id="30" name="Rounded Rectangle 29"/>
          <p:cNvSpPr/>
          <p:nvPr/>
        </p:nvSpPr>
        <p:spPr>
          <a:xfrm>
            <a:off x="5562600" y="990600"/>
            <a:ext cx="1371600" cy="1676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150 credits are necessary for FL CPA Licensure.</a:t>
            </a:r>
            <a:endParaRPr lang="en-US" dirty="0"/>
          </a:p>
        </p:txBody>
      </p:sp>
      <p:cxnSp>
        <p:nvCxnSpPr>
          <p:cNvPr id="31" name="Straight Connector 30"/>
          <p:cNvCxnSpPr/>
          <p:nvPr/>
        </p:nvCxnSpPr>
        <p:spPr>
          <a:xfrm rot="5400000">
            <a:off x="6363494" y="3999706"/>
            <a:ext cx="2209800" cy="158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743200" y="2895600"/>
            <a:ext cx="47244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**Sit for CPA Exam (18 month window)**</a:t>
            </a:r>
            <a:endParaRPr lang="en-US" dirty="0"/>
          </a:p>
        </p:txBody>
      </p:sp>
      <p:sp>
        <p:nvSpPr>
          <p:cNvPr id="44" name="Rectangle 43"/>
          <p:cNvSpPr/>
          <p:nvPr/>
        </p:nvSpPr>
        <p:spPr>
          <a:xfrm>
            <a:off x="4495800" y="3124200"/>
            <a:ext cx="4038600" cy="228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*Earn Work Experience (2 year window)*</a:t>
            </a:r>
            <a:endParaRPr lang="en-US" dirty="0"/>
          </a:p>
        </p:txBody>
      </p:sp>
      <p:sp>
        <p:nvSpPr>
          <p:cNvPr id="45" name="Rounded Rectangle 44"/>
          <p:cNvSpPr/>
          <p:nvPr/>
        </p:nvSpPr>
        <p:spPr>
          <a:xfrm>
            <a:off x="228600" y="6248400"/>
            <a:ext cx="3200400" cy="6096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These hours won’t count since not FL CPA eligible.</a:t>
            </a:r>
            <a:endParaRPr lang="en-US" dirty="0"/>
          </a:p>
        </p:txBody>
      </p:sp>
      <p:cxnSp>
        <p:nvCxnSpPr>
          <p:cNvPr id="47" name="Straight Arrow Connector 46"/>
          <p:cNvCxnSpPr>
            <a:stCxn id="45" idx="0"/>
            <a:endCxn id="9" idx="2"/>
          </p:cNvCxnSpPr>
          <p:nvPr/>
        </p:nvCxnSpPr>
        <p:spPr>
          <a:xfrm rot="5400000" flipH="1" flipV="1">
            <a:off x="1752600" y="6172200"/>
            <a:ext cx="152400" cy="15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3581400" y="6248400"/>
            <a:ext cx="5562600" cy="6096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Internships after this point will count, but for most people, the clock will start when the full time job begins.</a:t>
            </a:r>
            <a:endParaRPr lang="en-US" dirty="0"/>
          </a:p>
        </p:txBody>
      </p:sp>
      <p:sp>
        <p:nvSpPr>
          <p:cNvPr id="53" name="TextBox 52"/>
          <p:cNvSpPr txBox="1"/>
          <p:nvPr/>
        </p:nvSpPr>
        <p:spPr>
          <a:xfrm>
            <a:off x="0" y="2895600"/>
            <a:ext cx="838200" cy="369332"/>
          </a:xfrm>
          <a:prstGeom prst="rect">
            <a:avLst/>
          </a:prstGeom>
          <a:noFill/>
        </p:spPr>
        <p:txBody>
          <a:bodyPr wrap="square" rtlCol="0">
            <a:spAutoFit/>
          </a:bodyPr>
          <a:lstStyle/>
          <a:p>
            <a:r>
              <a:rPr lang="en-US" dirty="0" smtClean="0"/>
              <a:t>Start</a:t>
            </a:r>
            <a:endParaRPr lang="en-US" dirty="0"/>
          </a:p>
        </p:txBody>
      </p:sp>
    </p:spTree>
    <p:extLst>
      <p:ext uri="{BB962C8B-B14F-4D97-AF65-F5344CB8AC3E}">
        <p14:creationId xmlns:p14="http://schemas.microsoft.com/office/powerpoint/2010/main" val="12692793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Arrow Connector 50"/>
          <p:cNvCxnSpPr/>
          <p:nvPr/>
        </p:nvCxnSpPr>
        <p:spPr>
          <a:xfrm rot="5400000" flipH="1" flipV="1">
            <a:off x="4229100" y="6210300"/>
            <a:ext cx="229394" cy="7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8001794" y="3123406"/>
            <a:ext cx="1066800" cy="158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5753100" y="3162300"/>
            <a:ext cx="991394" cy="794"/>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0"/>
            <a:ext cx="8229600" cy="1143000"/>
          </a:xfrm>
        </p:spPr>
        <p:txBody>
          <a:bodyPr>
            <a:normAutofit/>
          </a:bodyPr>
          <a:lstStyle/>
          <a:p>
            <a:r>
              <a:rPr lang="en-US" dirty="0" smtClean="0"/>
              <a:t>Example Timeline </a:t>
            </a:r>
            <a:endParaRPr lang="en-US" dirty="0"/>
          </a:p>
        </p:txBody>
      </p:sp>
      <p:cxnSp>
        <p:nvCxnSpPr>
          <p:cNvPr id="4" name="Straight Connector 3"/>
          <p:cNvCxnSpPr/>
          <p:nvPr/>
        </p:nvCxnSpPr>
        <p:spPr>
          <a:xfrm>
            <a:off x="381000" y="2895600"/>
            <a:ext cx="8153400" cy="158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52400" y="3429000"/>
            <a:ext cx="1600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Complete Intermediate Accounting One</a:t>
            </a:r>
            <a:endParaRPr lang="en-US" dirty="0"/>
          </a:p>
        </p:txBody>
      </p:sp>
      <p:sp>
        <p:nvSpPr>
          <p:cNvPr id="8" name="Rectangle 7"/>
          <p:cNvSpPr/>
          <p:nvPr/>
        </p:nvSpPr>
        <p:spPr>
          <a:xfrm>
            <a:off x="2057400" y="3429000"/>
            <a:ext cx="1676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Complete Bachelors Degree in Accounting (120 credits)</a:t>
            </a:r>
            <a:endParaRPr lang="en-US" dirty="0"/>
          </a:p>
        </p:txBody>
      </p:sp>
      <p:sp>
        <p:nvSpPr>
          <p:cNvPr id="9" name="Rectangle 8"/>
          <p:cNvSpPr/>
          <p:nvPr/>
        </p:nvSpPr>
        <p:spPr>
          <a:xfrm>
            <a:off x="1066800" y="5029200"/>
            <a:ext cx="1524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Perform Accounting Internship</a:t>
            </a:r>
            <a:endParaRPr lang="en-US" dirty="0"/>
          </a:p>
        </p:txBody>
      </p:sp>
      <p:sp>
        <p:nvSpPr>
          <p:cNvPr id="10" name="Rectangle 9"/>
          <p:cNvSpPr/>
          <p:nvPr/>
        </p:nvSpPr>
        <p:spPr>
          <a:xfrm>
            <a:off x="3581400" y="5029200"/>
            <a:ext cx="1600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Earn Credit for Law and the Accountant</a:t>
            </a:r>
            <a:endParaRPr lang="en-US" dirty="0"/>
          </a:p>
        </p:txBody>
      </p:sp>
      <p:sp>
        <p:nvSpPr>
          <p:cNvPr id="11" name="Rectangle 10"/>
          <p:cNvSpPr/>
          <p:nvPr/>
        </p:nvSpPr>
        <p:spPr>
          <a:xfrm>
            <a:off x="5410200" y="3505200"/>
            <a:ext cx="17526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Complete </a:t>
            </a:r>
            <a:r>
              <a:rPr lang="en-US" dirty="0" err="1" smtClean="0"/>
              <a:t>MAcc</a:t>
            </a:r>
            <a:r>
              <a:rPr lang="en-US" dirty="0" smtClean="0"/>
              <a:t> degree or 5</a:t>
            </a:r>
            <a:r>
              <a:rPr lang="en-US" baseline="30000" dirty="0" smtClean="0"/>
              <a:t>th</a:t>
            </a:r>
            <a:r>
              <a:rPr lang="en-US" dirty="0" smtClean="0"/>
              <a:t> year                (150 credits)</a:t>
            </a:r>
            <a:endParaRPr lang="en-US" dirty="0"/>
          </a:p>
        </p:txBody>
      </p:sp>
      <p:sp>
        <p:nvSpPr>
          <p:cNvPr id="12" name="Rectangle 11"/>
          <p:cNvSpPr/>
          <p:nvPr/>
        </p:nvSpPr>
        <p:spPr>
          <a:xfrm>
            <a:off x="6629400" y="5105400"/>
            <a:ext cx="1676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Start working full time under a CPA</a:t>
            </a:r>
            <a:endParaRPr lang="en-US" dirty="0"/>
          </a:p>
        </p:txBody>
      </p:sp>
      <p:cxnSp>
        <p:nvCxnSpPr>
          <p:cNvPr id="15" name="Straight Connector 14"/>
          <p:cNvCxnSpPr/>
          <p:nvPr/>
        </p:nvCxnSpPr>
        <p:spPr>
          <a:xfrm rot="5400000">
            <a:off x="838994" y="3961606"/>
            <a:ext cx="2133600" cy="158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2362994" y="3047206"/>
            <a:ext cx="762000" cy="158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848600" y="3505200"/>
            <a:ext cx="1295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Complete 2000 hours of work</a:t>
            </a:r>
            <a:endParaRPr lang="en-US" dirty="0"/>
          </a:p>
        </p:txBody>
      </p:sp>
      <p:sp>
        <p:nvSpPr>
          <p:cNvPr id="20" name="Rounded Rectangle 19"/>
          <p:cNvSpPr/>
          <p:nvPr/>
        </p:nvSpPr>
        <p:spPr>
          <a:xfrm>
            <a:off x="0" y="990600"/>
            <a:ext cx="1828800" cy="1676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 the earliest point where students can become </a:t>
            </a:r>
            <a:r>
              <a:rPr lang="en-US" dirty="0" smtClean="0"/>
              <a:t>an </a:t>
            </a:r>
            <a:r>
              <a:rPr lang="en-US" dirty="0"/>
              <a:t>Accounting Major officially</a:t>
            </a:r>
          </a:p>
        </p:txBody>
      </p:sp>
      <p:sp>
        <p:nvSpPr>
          <p:cNvPr id="22" name="Rounded Rectangle 21"/>
          <p:cNvSpPr/>
          <p:nvPr/>
        </p:nvSpPr>
        <p:spPr>
          <a:xfrm>
            <a:off x="1905000" y="990600"/>
            <a:ext cx="1752600" cy="1676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Students are eligible for some states to sit for the CPA exam, but not Florida.</a:t>
            </a:r>
            <a:endParaRPr lang="en-US" dirty="0"/>
          </a:p>
        </p:txBody>
      </p:sp>
      <p:cxnSp>
        <p:nvCxnSpPr>
          <p:cNvPr id="23" name="Straight Connector 22"/>
          <p:cNvCxnSpPr/>
          <p:nvPr/>
        </p:nvCxnSpPr>
        <p:spPr>
          <a:xfrm rot="5400000">
            <a:off x="3315494" y="3847306"/>
            <a:ext cx="2362200" cy="158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34194" y="3047206"/>
            <a:ext cx="762000" cy="158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3733800" y="990600"/>
            <a:ext cx="1752600" cy="1676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Students are now eligible to sit for the CPA exam as Florida Candidates.</a:t>
            </a:r>
            <a:endParaRPr lang="en-US" dirty="0"/>
          </a:p>
        </p:txBody>
      </p:sp>
      <p:sp>
        <p:nvSpPr>
          <p:cNvPr id="30" name="Rounded Rectangle 29"/>
          <p:cNvSpPr/>
          <p:nvPr/>
        </p:nvSpPr>
        <p:spPr>
          <a:xfrm>
            <a:off x="5562600" y="990600"/>
            <a:ext cx="1371600" cy="1676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150 credits are necessary for FL CPA Licensure.</a:t>
            </a:r>
            <a:endParaRPr lang="en-US" dirty="0"/>
          </a:p>
        </p:txBody>
      </p:sp>
      <p:cxnSp>
        <p:nvCxnSpPr>
          <p:cNvPr id="31" name="Straight Connector 30"/>
          <p:cNvCxnSpPr/>
          <p:nvPr/>
        </p:nvCxnSpPr>
        <p:spPr>
          <a:xfrm rot="5400000">
            <a:off x="6363494" y="3999706"/>
            <a:ext cx="2209800" cy="158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743200" y="2895600"/>
            <a:ext cx="47244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**Sit for CPA Exam (18 month window)**</a:t>
            </a:r>
            <a:endParaRPr lang="en-US" dirty="0"/>
          </a:p>
        </p:txBody>
      </p:sp>
      <p:sp>
        <p:nvSpPr>
          <p:cNvPr id="43" name="Rounded Rectangle 42"/>
          <p:cNvSpPr/>
          <p:nvPr/>
        </p:nvSpPr>
        <p:spPr>
          <a:xfrm>
            <a:off x="7848600" y="1676400"/>
            <a:ext cx="1295400"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Become a CPA!</a:t>
            </a:r>
            <a:endParaRPr lang="en-US" dirty="0"/>
          </a:p>
        </p:txBody>
      </p:sp>
      <p:sp>
        <p:nvSpPr>
          <p:cNvPr id="44" name="Rectangle 43"/>
          <p:cNvSpPr/>
          <p:nvPr/>
        </p:nvSpPr>
        <p:spPr>
          <a:xfrm>
            <a:off x="4495800" y="3124200"/>
            <a:ext cx="4038600" cy="228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*Earn Work Experience (2 year window)*</a:t>
            </a:r>
            <a:endParaRPr lang="en-US" dirty="0"/>
          </a:p>
        </p:txBody>
      </p:sp>
      <p:sp>
        <p:nvSpPr>
          <p:cNvPr id="45" name="Rounded Rectangle 44"/>
          <p:cNvSpPr/>
          <p:nvPr/>
        </p:nvSpPr>
        <p:spPr>
          <a:xfrm>
            <a:off x="228600" y="6248400"/>
            <a:ext cx="3200400" cy="6096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These hours won’t count since not FL CPA eligible.</a:t>
            </a:r>
            <a:endParaRPr lang="en-US" dirty="0"/>
          </a:p>
        </p:txBody>
      </p:sp>
      <p:cxnSp>
        <p:nvCxnSpPr>
          <p:cNvPr id="47" name="Straight Arrow Connector 46"/>
          <p:cNvCxnSpPr>
            <a:stCxn id="45" idx="0"/>
            <a:endCxn id="9" idx="2"/>
          </p:cNvCxnSpPr>
          <p:nvPr/>
        </p:nvCxnSpPr>
        <p:spPr>
          <a:xfrm rot="5400000" flipH="1" flipV="1">
            <a:off x="1752600" y="6172200"/>
            <a:ext cx="152400" cy="15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3581400" y="6248400"/>
            <a:ext cx="5562600" cy="6096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Internships after this point will count, but for most people, the clock will start when the full time job begins.</a:t>
            </a:r>
            <a:endParaRPr lang="en-US" dirty="0"/>
          </a:p>
        </p:txBody>
      </p:sp>
      <p:sp>
        <p:nvSpPr>
          <p:cNvPr id="53" name="TextBox 52"/>
          <p:cNvSpPr txBox="1"/>
          <p:nvPr/>
        </p:nvSpPr>
        <p:spPr>
          <a:xfrm>
            <a:off x="0" y="2895600"/>
            <a:ext cx="838200" cy="369332"/>
          </a:xfrm>
          <a:prstGeom prst="rect">
            <a:avLst/>
          </a:prstGeom>
          <a:noFill/>
        </p:spPr>
        <p:txBody>
          <a:bodyPr wrap="square" rtlCol="0">
            <a:spAutoFit/>
          </a:bodyPr>
          <a:lstStyle/>
          <a:p>
            <a:r>
              <a:rPr lang="en-US" dirty="0" smtClean="0"/>
              <a:t>Start</a:t>
            </a:r>
            <a:endParaRPr lang="en-US" dirty="0"/>
          </a:p>
        </p:txBody>
      </p:sp>
    </p:spTree>
    <p:extLst>
      <p:ext uri="{BB962C8B-B14F-4D97-AF65-F5344CB8AC3E}">
        <p14:creationId xmlns:p14="http://schemas.microsoft.com/office/powerpoint/2010/main" val="22779945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CPA Exam Test Windows</a:t>
            </a:r>
            <a:endParaRPr lang="en-US" dirty="0"/>
          </a:p>
        </p:txBody>
      </p:sp>
      <p:sp>
        <p:nvSpPr>
          <p:cNvPr id="9" name="Rectangle 8"/>
          <p:cNvSpPr/>
          <p:nvPr/>
        </p:nvSpPr>
        <p:spPr>
          <a:xfrm>
            <a:off x="3886200" y="1403866"/>
            <a:ext cx="1600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February</a:t>
            </a:r>
            <a:endParaRPr lang="en-US" dirty="0"/>
          </a:p>
        </p:txBody>
      </p:sp>
      <p:sp>
        <p:nvSpPr>
          <p:cNvPr id="10" name="Rectangle 9"/>
          <p:cNvSpPr/>
          <p:nvPr/>
        </p:nvSpPr>
        <p:spPr>
          <a:xfrm>
            <a:off x="5486400" y="1403866"/>
            <a:ext cx="1600200" cy="990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March</a:t>
            </a:r>
          </a:p>
        </p:txBody>
      </p:sp>
      <p:sp>
        <p:nvSpPr>
          <p:cNvPr id="11" name="Rectangle 10"/>
          <p:cNvSpPr/>
          <p:nvPr/>
        </p:nvSpPr>
        <p:spPr>
          <a:xfrm>
            <a:off x="5486400" y="2394466"/>
            <a:ext cx="1600200" cy="990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June</a:t>
            </a:r>
          </a:p>
        </p:txBody>
      </p:sp>
      <p:sp>
        <p:nvSpPr>
          <p:cNvPr id="12" name="Rectangle 11"/>
          <p:cNvSpPr/>
          <p:nvPr/>
        </p:nvSpPr>
        <p:spPr>
          <a:xfrm>
            <a:off x="3886200" y="2394466"/>
            <a:ext cx="1600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May</a:t>
            </a:r>
            <a:endParaRPr lang="en-US" dirty="0"/>
          </a:p>
        </p:txBody>
      </p:sp>
      <p:sp>
        <p:nvSpPr>
          <p:cNvPr id="13" name="Rectangle 12"/>
          <p:cNvSpPr/>
          <p:nvPr/>
        </p:nvSpPr>
        <p:spPr>
          <a:xfrm>
            <a:off x="2286000" y="2394466"/>
            <a:ext cx="1600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April</a:t>
            </a:r>
          </a:p>
        </p:txBody>
      </p:sp>
      <p:sp>
        <p:nvSpPr>
          <p:cNvPr id="14" name="Rectangle 13"/>
          <p:cNvSpPr/>
          <p:nvPr/>
        </p:nvSpPr>
        <p:spPr>
          <a:xfrm>
            <a:off x="5486400" y="3385066"/>
            <a:ext cx="1600200" cy="990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September</a:t>
            </a:r>
          </a:p>
        </p:txBody>
      </p:sp>
      <p:sp>
        <p:nvSpPr>
          <p:cNvPr id="15" name="Rectangle 14"/>
          <p:cNvSpPr/>
          <p:nvPr/>
        </p:nvSpPr>
        <p:spPr>
          <a:xfrm>
            <a:off x="3886200" y="3385066"/>
            <a:ext cx="1600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August</a:t>
            </a:r>
            <a:endParaRPr lang="en-US" dirty="0"/>
          </a:p>
        </p:txBody>
      </p:sp>
      <p:sp>
        <p:nvSpPr>
          <p:cNvPr id="16" name="Rectangle 15"/>
          <p:cNvSpPr/>
          <p:nvPr/>
        </p:nvSpPr>
        <p:spPr>
          <a:xfrm>
            <a:off x="2286000" y="3385066"/>
            <a:ext cx="1600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July</a:t>
            </a:r>
          </a:p>
        </p:txBody>
      </p:sp>
      <p:sp>
        <p:nvSpPr>
          <p:cNvPr id="17" name="Rectangle 16"/>
          <p:cNvSpPr/>
          <p:nvPr/>
        </p:nvSpPr>
        <p:spPr>
          <a:xfrm>
            <a:off x="5486400" y="4375666"/>
            <a:ext cx="1600200" cy="990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December</a:t>
            </a:r>
          </a:p>
        </p:txBody>
      </p:sp>
      <p:sp>
        <p:nvSpPr>
          <p:cNvPr id="18" name="Rectangle 17"/>
          <p:cNvSpPr/>
          <p:nvPr/>
        </p:nvSpPr>
        <p:spPr>
          <a:xfrm>
            <a:off x="3886200" y="4375666"/>
            <a:ext cx="1600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November</a:t>
            </a:r>
            <a:endParaRPr lang="en-US" dirty="0"/>
          </a:p>
        </p:txBody>
      </p:sp>
      <p:sp>
        <p:nvSpPr>
          <p:cNvPr id="19" name="Rectangle 18"/>
          <p:cNvSpPr/>
          <p:nvPr/>
        </p:nvSpPr>
        <p:spPr>
          <a:xfrm>
            <a:off x="2286000" y="4375666"/>
            <a:ext cx="1600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October</a:t>
            </a:r>
          </a:p>
        </p:txBody>
      </p:sp>
      <p:sp>
        <p:nvSpPr>
          <p:cNvPr id="20" name="Rectangle 19"/>
          <p:cNvSpPr/>
          <p:nvPr/>
        </p:nvSpPr>
        <p:spPr>
          <a:xfrm>
            <a:off x="2286000" y="1403866"/>
            <a:ext cx="1600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January</a:t>
            </a:r>
          </a:p>
        </p:txBody>
      </p:sp>
      <p:sp>
        <p:nvSpPr>
          <p:cNvPr id="21" name="TextBox 20"/>
          <p:cNvSpPr txBox="1"/>
          <p:nvPr/>
        </p:nvSpPr>
        <p:spPr>
          <a:xfrm>
            <a:off x="2133600" y="1034534"/>
            <a:ext cx="5029200" cy="369332"/>
          </a:xfrm>
          <a:prstGeom prst="rect">
            <a:avLst/>
          </a:prstGeom>
          <a:noFill/>
        </p:spPr>
        <p:txBody>
          <a:bodyPr wrap="square" rtlCol="0">
            <a:spAutoFit/>
          </a:bodyPr>
          <a:lstStyle/>
          <a:p>
            <a:r>
              <a:rPr lang="en-US" dirty="0" smtClean="0"/>
              <a:t>                  Test Months                      Non Test Months  </a:t>
            </a:r>
            <a:endParaRPr lang="en-US" dirty="0"/>
          </a:p>
        </p:txBody>
      </p:sp>
      <p:sp>
        <p:nvSpPr>
          <p:cNvPr id="4" name="TextBox 3"/>
          <p:cNvSpPr txBox="1"/>
          <p:nvPr/>
        </p:nvSpPr>
        <p:spPr>
          <a:xfrm>
            <a:off x="4953000" y="6553201"/>
            <a:ext cx="4419600" cy="261610"/>
          </a:xfrm>
          <a:prstGeom prst="rect">
            <a:avLst/>
          </a:prstGeom>
          <a:noFill/>
        </p:spPr>
        <p:txBody>
          <a:bodyPr wrap="square" rtlCol="0">
            <a:spAutoFit/>
          </a:bodyPr>
          <a:lstStyle/>
          <a:p>
            <a:r>
              <a:rPr lang="en-US" sz="1100" dirty="0">
                <a:hlinkClick r:id="rId2"/>
              </a:rPr>
              <a:t>http://www.aicpa.org/BecomeACPA/CPAExam/Pages/CPAExam.aspx</a:t>
            </a:r>
            <a:endParaRPr lang="en-US" sz="11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Test Timing &amp; Notice to Schedule </a:t>
            </a:r>
            <a:endParaRPr lang="en-US" dirty="0"/>
          </a:p>
        </p:txBody>
      </p:sp>
      <p:sp>
        <p:nvSpPr>
          <p:cNvPr id="4" name="Content Placeholder 2"/>
          <p:cNvSpPr txBox="1">
            <a:spLocks/>
          </p:cNvSpPr>
          <p:nvPr/>
        </p:nvSpPr>
        <p:spPr>
          <a:xfrm>
            <a:off x="457200" y="1295400"/>
            <a:ext cx="8229600" cy="53340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Florida and </a:t>
            </a:r>
            <a:r>
              <a:rPr lang="en-US" dirty="0"/>
              <a:t>Georgia NTS are each for 6 </a:t>
            </a:r>
            <a:r>
              <a:rPr lang="en-US" dirty="0" smtClean="0"/>
              <a:t>months</a:t>
            </a:r>
          </a:p>
          <a:p>
            <a:pPr lvl="1"/>
            <a:r>
              <a:rPr lang="en-US" dirty="0" smtClean="0"/>
              <a:t>Just because you have 18 months to pass all 4 sections doesn’t mean it is supposed to take 18 months.  Many candidates successfully pass all 4 parts in 6 months.</a:t>
            </a:r>
          </a:p>
          <a:p>
            <a:pPr marL="0" indent="0">
              <a:buNone/>
            </a:pPr>
            <a:endParaRPr lang="en-US" dirty="0"/>
          </a:p>
          <a:p>
            <a:r>
              <a:rPr lang="en-US" dirty="0"/>
              <a:t>The 6 month window begins on or just before the day you receive your NTS</a:t>
            </a:r>
            <a:r>
              <a:rPr lang="en-US" dirty="0" smtClean="0"/>
              <a:t>.</a:t>
            </a:r>
          </a:p>
          <a:p>
            <a:pPr lvl="1"/>
            <a:r>
              <a:rPr lang="en-US" dirty="0" smtClean="0"/>
              <a:t>You can time when you will receive your NTS by timing when you pay for the CPA exam.</a:t>
            </a:r>
          </a:p>
          <a:p>
            <a:pPr marL="0" indent="0">
              <a:buNone/>
            </a:pPr>
            <a:endParaRPr lang="en-US" dirty="0"/>
          </a:p>
          <a:p>
            <a:r>
              <a:rPr lang="en-US" dirty="0"/>
              <a:t>Be aware of which months allow testing when planning your testing schedule.</a:t>
            </a:r>
          </a:p>
          <a:p>
            <a:endParaRPr lang="en-US" dirty="0" smtClean="0"/>
          </a:p>
        </p:txBody>
      </p:sp>
      <p:sp>
        <p:nvSpPr>
          <p:cNvPr id="5" name="TextBox 4"/>
          <p:cNvSpPr txBox="1"/>
          <p:nvPr/>
        </p:nvSpPr>
        <p:spPr>
          <a:xfrm>
            <a:off x="8382000" y="6490882"/>
            <a:ext cx="609600" cy="276999"/>
          </a:xfrm>
          <a:prstGeom prst="rect">
            <a:avLst/>
          </a:prstGeom>
          <a:noFill/>
        </p:spPr>
        <p:txBody>
          <a:bodyPr wrap="square" rtlCol="0">
            <a:spAutoFit/>
          </a:bodyPr>
          <a:lstStyle/>
          <a:p>
            <a:r>
              <a:rPr lang="en-US" sz="1200" dirty="0" smtClean="0"/>
              <a:t>AICPA</a:t>
            </a:r>
            <a:endParaRPr lang="en-US" sz="1200" dirty="0"/>
          </a:p>
        </p:txBody>
      </p:sp>
    </p:spTree>
    <p:extLst>
      <p:ext uri="{BB962C8B-B14F-4D97-AF65-F5344CB8AC3E}">
        <p14:creationId xmlns:p14="http://schemas.microsoft.com/office/powerpoint/2010/main" val="20468383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NTS Validation Period by State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26" y="1295400"/>
            <a:ext cx="8496749"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05400" y="6477000"/>
            <a:ext cx="3886200" cy="261610"/>
          </a:xfrm>
          <a:prstGeom prst="rect">
            <a:avLst/>
          </a:prstGeom>
          <a:noFill/>
        </p:spPr>
        <p:txBody>
          <a:bodyPr wrap="square" rtlCol="0">
            <a:spAutoFit/>
          </a:bodyPr>
          <a:lstStyle/>
          <a:p>
            <a:r>
              <a:rPr lang="en-US" sz="1100" dirty="0">
                <a:hlinkClick r:id="rId3"/>
              </a:rPr>
              <a:t>http://nasba.org/files/2011/09/CandidateBulletin_102113.pdf</a:t>
            </a:r>
            <a:endParaRPr lang="en-US" sz="1100" dirty="0"/>
          </a:p>
        </p:txBody>
      </p:sp>
    </p:spTree>
    <p:extLst>
      <p:ext uri="{BB962C8B-B14F-4D97-AF65-F5344CB8AC3E}">
        <p14:creationId xmlns:p14="http://schemas.microsoft.com/office/powerpoint/2010/main" val="9617908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733800" cy="1477962"/>
          </a:xfrm>
        </p:spPr>
        <p:txBody>
          <a:bodyPr>
            <a:normAutofit/>
          </a:bodyPr>
          <a:lstStyle/>
          <a:p>
            <a:r>
              <a:rPr lang="en-US" dirty="0" smtClean="0"/>
              <a:t>Sample Notice to Schedule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81000"/>
            <a:ext cx="4648200" cy="636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 y="6596390"/>
            <a:ext cx="3886200" cy="261610"/>
          </a:xfrm>
          <a:prstGeom prst="rect">
            <a:avLst/>
          </a:prstGeom>
          <a:noFill/>
        </p:spPr>
        <p:txBody>
          <a:bodyPr wrap="square" rtlCol="0">
            <a:spAutoFit/>
          </a:bodyPr>
          <a:lstStyle/>
          <a:p>
            <a:r>
              <a:rPr lang="en-US" sz="1100" dirty="0">
                <a:hlinkClick r:id="rId3"/>
              </a:rPr>
              <a:t>http://nasba.org/files/2011/09/CandidateBulletin_102113.pdf</a:t>
            </a:r>
            <a:endParaRPr lang="en-US" sz="1100" dirty="0"/>
          </a:p>
        </p:txBody>
      </p:sp>
    </p:spTree>
    <p:extLst>
      <p:ext uri="{BB962C8B-B14F-4D97-AF65-F5344CB8AC3E}">
        <p14:creationId xmlns:p14="http://schemas.microsoft.com/office/powerpoint/2010/main" val="13714189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710" y="152400"/>
            <a:ext cx="8229600" cy="1143000"/>
          </a:xfrm>
        </p:spPr>
        <p:txBody>
          <a:bodyPr>
            <a:normAutofit fontScale="90000"/>
          </a:bodyPr>
          <a:lstStyle/>
          <a:p>
            <a:r>
              <a:rPr lang="en-US" dirty="0"/>
              <a:t>To </a:t>
            </a:r>
            <a:r>
              <a:rPr lang="en-US" dirty="0" smtClean="0"/>
              <a:t>Apply </a:t>
            </a:r>
            <a:r>
              <a:rPr lang="en-US" dirty="0"/>
              <a:t>to </a:t>
            </a:r>
            <a:r>
              <a:rPr lang="en-US" dirty="0" smtClean="0"/>
              <a:t>Sit </a:t>
            </a:r>
            <a:r>
              <a:rPr lang="en-US" dirty="0"/>
              <a:t>as a Florida Candidate</a:t>
            </a:r>
          </a:p>
        </p:txBody>
      </p:sp>
      <p:sp>
        <p:nvSpPr>
          <p:cNvPr id="3" name="Content Placeholder 2"/>
          <p:cNvSpPr>
            <a:spLocks noGrp="1"/>
          </p:cNvSpPr>
          <p:nvPr>
            <p:ph idx="1"/>
          </p:nvPr>
        </p:nvSpPr>
        <p:spPr>
          <a:xfrm>
            <a:off x="469710" y="1004500"/>
            <a:ext cx="8229600" cy="5715000"/>
          </a:xfrm>
        </p:spPr>
        <p:txBody>
          <a:bodyPr>
            <a:normAutofit fontScale="85000" lnSpcReduction="20000"/>
          </a:bodyPr>
          <a:lstStyle/>
          <a:p>
            <a:r>
              <a:rPr lang="en-US" dirty="0"/>
              <a:t>Complete the paper application </a:t>
            </a:r>
            <a:r>
              <a:rPr lang="en-US" dirty="0" smtClean="0"/>
              <a:t>or online application found </a:t>
            </a:r>
            <a:r>
              <a:rPr lang="en-US" dirty="0"/>
              <a:t>on the Florida Department of Professional Regulation Website:</a:t>
            </a:r>
            <a:r>
              <a:rPr lang="en-US" dirty="0">
                <a:hlinkClick r:id="rId2"/>
              </a:rPr>
              <a:t> </a:t>
            </a:r>
            <a:r>
              <a:rPr lang="en-US" sz="1600" dirty="0">
                <a:hlinkClick r:id="rId2"/>
              </a:rPr>
              <a:t>http://www.myfloridalicense.com/dbpr/cpa/documents/ApplicationPacketforCPAExamination.pdf</a:t>
            </a:r>
            <a:endParaRPr lang="en-US" sz="1600" dirty="0"/>
          </a:p>
          <a:p>
            <a:endParaRPr lang="en-US" dirty="0" smtClean="0"/>
          </a:p>
          <a:p>
            <a:r>
              <a:rPr lang="en-US" dirty="0" smtClean="0"/>
              <a:t>The online application is a new option.</a:t>
            </a:r>
          </a:p>
          <a:p>
            <a:endParaRPr lang="en-US" dirty="0"/>
          </a:p>
          <a:p>
            <a:r>
              <a:rPr lang="en-US" dirty="0"/>
              <a:t>Read the candidate bulletin found at </a:t>
            </a:r>
            <a:r>
              <a:rPr lang="en-US" dirty="0">
                <a:hlinkClick r:id="rId3"/>
              </a:rPr>
              <a:t>www.nasba.org</a:t>
            </a:r>
            <a:r>
              <a:rPr lang="en-US" dirty="0"/>
              <a:t> </a:t>
            </a:r>
          </a:p>
          <a:p>
            <a:endParaRPr lang="en-US" dirty="0"/>
          </a:p>
          <a:p>
            <a:r>
              <a:rPr lang="en-US" dirty="0"/>
              <a:t>Pay the $50 application fee.  </a:t>
            </a:r>
          </a:p>
          <a:p>
            <a:endParaRPr lang="en-US" dirty="0"/>
          </a:p>
          <a:p>
            <a:r>
              <a:rPr lang="en-US" dirty="0"/>
              <a:t>Submit official transcripts.</a:t>
            </a:r>
          </a:p>
          <a:p>
            <a:endParaRPr lang="en-US" dirty="0"/>
          </a:p>
          <a:p>
            <a:r>
              <a:rPr lang="en-US" dirty="0"/>
              <a:t>The completed application, fees, and documentation should be sent </a:t>
            </a:r>
            <a:r>
              <a:rPr lang="en-US" dirty="0" smtClean="0"/>
              <a:t>to the FL Dept. B&amp;P Regulation.</a:t>
            </a:r>
            <a:endParaRPr lang="en-US" dirty="0"/>
          </a:p>
        </p:txBody>
      </p:sp>
      <p:sp>
        <p:nvSpPr>
          <p:cNvPr id="4" name="TextBox 3"/>
          <p:cNvSpPr txBox="1"/>
          <p:nvPr/>
        </p:nvSpPr>
        <p:spPr>
          <a:xfrm>
            <a:off x="469710" y="5334000"/>
            <a:ext cx="8305800" cy="369332"/>
          </a:xfrm>
          <a:prstGeom prst="rect">
            <a:avLst/>
          </a:prstGeom>
          <a:noFill/>
        </p:spPr>
        <p:txBody>
          <a:bodyPr wrap="square" rtlCol="0">
            <a:spAutoFit/>
          </a:bodyPr>
          <a:lstStyle/>
          <a:p>
            <a:r>
              <a:rPr lang="en-US" dirty="0" smtClean="0"/>
              <a:t> </a:t>
            </a:r>
          </a:p>
        </p:txBody>
      </p:sp>
      <p:sp>
        <p:nvSpPr>
          <p:cNvPr id="5" name="TextBox 4"/>
          <p:cNvSpPr txBox="1"/>
          <p:nvPr/>
        </p:nvSpPr>
        <p:spPr>
          <a:xfrm>
            <a:off x="5181600" y="6581001"/>
            <a:ext cx="3962400" cy="276999"/>
          </a:xfrm>
          <a:prstGeom prst="rect">
            <a:avLst/>
          </a:prstGeom>
          <a:noFill/>
        </p:spPr>
        <p:txBody>
          <a:bodyPr wrap="square" rtlCol="0">
            <a:spAutoFit/>
          </a:bodyPr>
          <a:lstStyle/>
          <a:p>
            <a:r>
              <a:rPr lang="en-US" sz="1200" dirty="0"/>
              <a:t>Florida Department of Business &amp; Professional Regulation</a:t>
            </a:r>
          </a:p>
        </p:txBody>
      </p:sp>
    </p:spTree>
    <p:extLst>
      <p:ext uri="{BB962C8B-B14F-4D97-AF65-F5344CB8AC3E}">
        <p14:creationId xmlns:p14="http://schemas.microsoft.com/office/powerpoint/2010/main" val="27837139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 Apply to Sit as a Florida Candidate</a:t>
            </a:r>
          </a:p>
        </p:txBody>
      </p:sp>
      <p:sp>
        <p:nvSpPr>
          <p:cNvPr id="3" name="Content Placeholder 2"/>
          <p:cNvSpPr>
            <a:spLocks noGrp="1"/>
          </p:cNvSpPr>
          <p:nvPr>
            <p:ph idx="1"/>
          </p:nvPr>
        </p:nvSpPr>
        <p:spPr>
          <a:xfrm>
            <a:off x="304800" y="1143000"/>
            <a:ext cx="8610600" cy="5410200"/>
          </a:xfrm>
        </p:spPr>
        <p:txBody>
          <a:bodyPr>
            <a:normAutofit fontScale="62500" lnSpcReduction="20000"/>
          </a:bodyPr>
          <a:lstStyle/>
          <a:p>
            <a:r>
              <a:rPr lang="en-US" dirty="0"/>
              <a:t>Receive letter stating that you are eligible to sit for the CPA exam, and a payment coupon from NASBA.  It could take 4 to 6 weeks to receive this letter (or even a bit longer</a:t>
            </a:r>
            <a:r>
              <a:rPr lang="en-US" dirty="0" smtClean="0"/>
              <a:t>).  May arrive by mail or email.</a:t>
            </a:r>
            <a:endParaRPr lang="en-US" dirty="0"/>
          </a:p>
          <a:p>
            <a:endParaRPr lang="en-US" dirty="0"/>
          </a:p>
          <a:p>
            <a:r>
              <a:rPr lang="en-US" dirty="0"/>
              <a:t>Pay NASBA your exam fees.  The cost for all four sections as a Florida candidate is </a:t>
            </a:r>
            <a:r>
              <a:rPr lang="en-US" dirty="0" smtClean="0"/>
              <a:t>about $800.</a:t>
            </a:r>
          </a:p>
          <a:p>
            <a:pPr marL="0" indent="0">
              <a:buNone/>
            </a:pPr>
            <a:endParaRPr lang="en-US" dirty="0"/>
          </a:p>
          <a:p>
            <a:r>
              <a:rPr lang="en-US" dirty="0"/>
              <a:t>If you do not pay for all four sections at once, then you will pay an additional $</a:t>
            </a:r>
            <a:r>
              <a:rPr lang="en-US" dirty="0" smtClean="0"/>
              <a:t>30-$50“re-test</a:t>
            </a:r>
            <a:r>
              <a:rPr lang="en-US" dirty="0"/>
              <a:t>” fee per section, even if you are not re-testing that particular section.</a:t>
            </a:r>
          </a:p>
          <a:p>
            <a:endParaRPr lang="en-US" dirty="0"/>
          </a:p>
          <a:p>
            <a:r>
              <a:rPr lang="en-US" dirty="0"/>
              <a:t>Only pay for as many sections as you plan to take within the next 6 months.</a:t>
            </a:r>
          </a:p>
          <a:p>
            <a:endParaRPr lang="en-US" dirty="0"/>
          </a:p>
          <a:p>
            <a:r>
              <a:rPr lang="en-US" dirty="0"/>
              <a:t>Carefully choose when to pay your fees.  Once your fees are paid, you will be issued a “Notice to Schedule.”  If you select to have your NTS emailed to you, it could come to you in as few as 2 days.  If you have it mailed, it could take 10 days.  It is important to choose when to pay carefully so that your NTS will arrive at a good time that matches your planning when it comes to timing the exams.   </a:t>
            </a:r>
          </a:p>
          <a:p>
            <a:endParaRPr lang="en-US" dirty="0"/>
          </a:p>
        </p:txBody>
      </p:sp>
      <p:sp>
        <p:nvSpPr>
          <p:cNvPr id="4" name="TextBox 3"/>
          <p:cNvSpPr txBox="1"/>
          <p:nvPr/>
        </p:nvSpPr>
        <p:spPr>
          <a:xfrm>
            <a:off x="7086600" y="6523124"/>
            <a:ext cx="1905000" cy="276999"/>
          </a:xfrm>
          <a:prstGeom prst="rect">
            <a:avLst/>
          </a:prstGeom>
          <a:noFill/>
        </p:spPr>
        <p:txBody>
          <a:bodyPr wrap="square" rtlCol="0">
            <a:spAutoFit/>
          </a:bodyPr>
          <a:lstStyle/>
          <a:p>
            <a:r>
              <a:rPr lang="en-US" sz="1200" dirty="0" smtClean="0"/>
              <a:t>Becker, Florida and NASBA</a:t>
            </a:r>
          </a:p>
        </p:txBody>
      </p:sp>
    </p:spTree>
    <p:extLst>
      <p:ext uri="{BB962C8B-B14F-4D97-AF65-F5344CB8AC3E}">
        <p14:creationId xmlns:p14="http://schemas.microsoft.com/office/powerpoint/2010/main" val="20242124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 </a:t>
            </a:r>
            <a:r>
              <a:rPr lang="en-US" dirty="0" smtClean="0"/>
              <a:t>Apply </a:t>
            </a:r>
            <a:r>
              <a:rPr lang="en-US" dirty="0"/>
              <a:t>to </a:t>
            </a:r>
            <a:r>
              <a:rPr lang="en-US" dirty="0" smtClean="0"/>
              <a:t>Sit </a:t>
            </a:r>
            <a:r>
              <a:rPr lang="en-US" dirty="0"/>
              <a:t>as a Georgia Candidate</a:t>
            </a:r>
          </a:p>
        </p:txBody>
      </p:sp>
      <p:sp>
        <p:nvSpPr>
          <p:cNvPr id="3" name="Content Placeholder 2"/>
          <p:cNvSpPr>
            <a:spLocks noGrp="1"/>
          </p:cNvSpPr>
          <p:nvPr>
            <p:ph idx="1"/>
          </p:nvPr>
        </p:nvSpPr>
        <p:spPr/>
        <p:txBody>
          <a:bodyPr>
            <a:normAutofit fontScale="55000" lnSpcReduction="20000"/>
          </a:bodyPr>
          <a:lstStyle/>
          <a:p>
            <a:r>
              <a:rPr lang="en-US" dirty="0"/>
              <a:t>Candidates apply online directly through NASBA.   </a:t>
            </a:r>
            <a:r>
              <a:rPr lang="en-US" dirty="0">
                <a:hlinkClick r:id="rId2"/>
              </a:rPr>
              <a:t>www.nasba.org</a:t>
            </a:r>
            <a:endParaRPr lang="en-US" dirty="0"/>
          </a:p>
          <a:p>
            <a:endParaRPr lang="en-US" dirty="0"/>
          </a:p>
          <a:p>
            <a:r>
              <a:rPr lang="en-US" dirty="0"/>
              <a:t>Read the candidate bulletin found at </a:t>
            </a:r>
            <a:r>
              <a:rPr lang="en-US" dirty="0">
                <a:hlinkClick r:id="rId2"/>
              </a:rPr>
              <a:t>www.nasba.org</a:t>
            </a:r>
            <a:endParaRPr lang="en-US" dirty="0"/>
          </a:p>
          <a:p>
            <a:endParaRPr lang="en-US" dirty="0"/>
          </a:p>
          <a:p>
            <a:r>
              <a:rPr lang="en-US" dirty="0"/>
              <a:t>The application fee and registration fee for all 4 sections </a:t>
            </a:r>
            <a:r>
              <a:rPr lang="en-US" dirty="0" smtClean="0"/>
              <a:t>totals about $880. </a:t>
            </a:r>
            <a:r>
              <a:rPr lang="en-US" dirty="0"/>
              <a:t>If you do not pay for all four sections at once, then you will pay an additional “re-test” fee per section, even if you are not re-testing that particular section.</a:t>
            </a:r>
          </a:p>
          <a:p>
            <a:endParaRPr lang="en-US" dirty="0"/>
          </a:p>
          <a:p>
            <a:r>
              <a:rPr lang="en-US" dirty="0"/>
              <a:t>Only pay for as many sections as you plan to take within the next 6 months</a:t>
            </a:r>
            <a:r>
              <a:rPr lang="en-US" dirty="0" smtClean="0"/>
              <a:t>.</a:t>
            </a:r>
          </a:p>
          <a:p>
            <a:pPr marL="0" indent="0">
              <a:buNone/>
            </a:pPr>
            <a:endParaRPr lang="en-US" dirty="0"/>
          </a:p>
          <a:p>
            <a:r>
              <a:rPr lang="en-US" dirty="0"/>
              <a:t>Carefully choose when to apply and pay your fees.  Once your fees are paid, you will be issued a NTS. </a:t>
            </a:r>
            <a:r>
              <a:rPr lang="en-US" dirty="0" smtClean="0"/>
              <a:t>It </a:t>
            </a:r>
            <a:r>
              <a:rPr lang="en-US" dirty="0"/>
              <a:t>is important to choose when to pay carefully so that your NTS will arrive at a good time that matches your planning when it comes to timing the exams.   </a:t>
            </a:r>
          </a:p>
          <a:p>
            <a:pPr marL="0" indent="0">
              <a:buNone/>
            </a:pPr>
            <a:endParaRPr lang="en-US" dirty="0"/>
          </a:p>
          <a:p>
            <a:r>
              <a:rPr lang="en-US" dirty="0"/>
              <a:t>Submit your transcripts to: </a:t>
            </a:r>
          </a:p>
          <a:p>
            <a:endParaRPr lang="en-US" dirty="0"/>
          </a:p>
        </p:txBody>
      </p:sp>
      <p:sp>
        <p:nvSpPr>
          <p:cNvPr id="4" name="TextBox 3"/>
          <p:cNvSpPr txBox="1"/>
          <p:nvPr/>
        </p:nvSpPr>
        <p:spPr>
          <a:xfrm>
            <a:off x="1524000" y="5706575"/>
            <a:ext cx="6172200" cy="1200329"/>
          </a:xfrm>
          <a:prstGeom prst="rect">
            <a:avLst/>
          </a:prstGeom>
          <a:noFill/>
        </p:spPr>
        <p:txBody>
          <a:bodyPr wrap="square" rtlCol="0">
            <a:spAutoFit/>
          </a:bodyPr>
          <a:lstStyle/>
          <a:p>
            <a:pPr algn="ctr"/>
            <a:r>
              <a:rPr lang="fr-FR" dirty="0"/>
              <a:t>CPA </a:t>
            </a:r>
            <a:r>
              <a:rPr lang="fr-FR" dirty="0" err="1"/>
              <a:t>Examination</a:t>
            </a:r>
            <a:r>
              <a:rPr lang="fr-FR" dirty="0"/>
              <a:t> Services – GA </a:t>
            </a:r>
            <a:br>
              <a:rPr lang="fr-FR" dirty="0"/>
            </a:br>
            <a:r>
              <a:rPr lang="fr-FR" dirty="0"/>
              <a:t>PO Box 198469</a:t>
            </a:r>
            <a:br>
              <a:rPr lang="fr-FR" dirty="0"/>
            </a:br>
            <a:r>
              <a:rPr lang="fr-FR" dirty="0"/>
              <a:t>Nashville, TN 37219</a:t>
            </a:r>
          </a:p>
          <a:p>
            <a:pPr algn="ctr"/>
            <a:endParaRPr lang="en-US" dirty="0"/>
          </a:p>
        </p:txBody>
      </p:sp>
      <p:sp>
        <p:nvSpPr>
          <p:cNvPr id="5" name="TextBox 4"/>
          <p:cNvSpPr txBox="1"/>
          <p:nvPr/>
        </p:nvSpPr>
        <p:spPr>
          <a:xfrm>
            <a:off x="7086600" y="6523124"/>
            <a:ext cx="1905000" cy="276999"/>
          </a:xfrm>
          <a:prstGeom prst="rect">
            <a:avLst/>
          </a:prstGeom>
          <a:noFill/>
        </p:spPr>
        <p:txBody>
          <a:bodyPr wrap="square" rtlCol="0">
            <a:spAutoFit/>
          </a:bodyPr>
          <a:lstStyle/>
          <a:p>
            <a:r>
              <a:rPr lang="en-US" sz="1200" dirty="0" smtClean="0"/>
              <a:t>Becker, Georgia and NASBA</a:t>
            </a:r>
          </a:p>
        </p:txBody>
      </p:sp>
    </p:spTree>
    <p:extLst>
      <p:ext uri="{BB962C8B-B14F-4D97-AF65-F5344CB8AC3E}">
        <p14:creationId xmlns:p14="http://schemas.microsoft.com/office/powerpoint/2010/main" val="10343874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fontScale="90000"/>
          </a:bodyPr>
          <a:lstStyle/>
          <a:p>
            <a:r>
              <a:rPr lang="en-US" dirty="0"/>
              <a:t>Scheduling the Exam</a:t>
            </a:r>
          </a:p>
        </p:txBody>
      </p:sp>
      <p:sp>
        <p:nvSpPr>
          <p:cNvPr id="3" name="Content Placeholder 2"/>
          <p:cNvSpPr>
            <a:spLocks noGrp="1"/>
          </p:cNvSpPr>
          <p:nvPr>
            <p:ph idx="1"/>
          </p:nvPr>
        </p:nvSpPr>
        <p:spPr>
          <a:xfrm>
            <a:off x="228600" y="609600"/>
            <a:ext cx="8763000" cy="6248400"/>
          </a:xfrm>
        </p:spPr>
        <p:txBody>
          <a:bodyPr>
            <a:normAutofit fontScale="70000" lnSpcReduction="20000"/>
          </a:bodyPr>
          <a:lstStyle/>
          <a:p>
            <a:r>
              <a:rPr lang="en-US" dirty="0"/>
              <a:t>Once a candidate receives his or her Notice to Schedule, the candidate needs to contact the </a:t>
            </a:r>
            <a:r>
              <a:rPr lang="en-US" dirty="0" err="1"/>
              <a:t>Prometric</a:t>
            </a:r>
            <a:r>
              <a:rPr lang="en-US" dirty="0"/>
              <a:t> location where they’d like to physically take the test.</a:t>
            </a:r>
          </a:p>
          <a:p>
            <a:pPr marL="0" indent="0">
              <a:buNone/>
            </a:pPr>
            <a:endParaRPr lang="en-US" dirty="0"/>
          </a:p>
          <a:p>
            <a:r>
              <a:rPr lang="en-US" dirty="0"/>
              <a:t>Test appointments at </a:t>
            </a:r>
            <a:r>
              <a:rPr lang="en-US" dirty="0" err="1"/>
              <a:t>Prometric</a:t>
            </a:r>
            <a:r>
              <a:rPr lang="en-US" dirty="0"/>
              <a:t> can be easily scheduled online.  Candidates can test in the morning, afternoon or evening Monday- Saturday.  </a:t>
            </a:r>
          </a:p>
          <a:p>
            <a:endParaRPr lang="en-US" dirty="0"/>
          </a:p>
          <a:p>
            <a:r>
              <a:rPr lang="en-US" dirty="0"/>
              <a:t>Test appointments can only be scheduled once a candidate has their NTS, and the NTS needs to be brought to the exam.</a:t>
            </a:r>
          </a:p>
          <a:p>
            <a:endParaRPr lang="en-US" dirty="0"/>
          </a:p>
          <a:p>
            <a:r>
              <a:rPr lang="en-US" dirty="0"/>
              <a:t>Prometric will provide candidates with </a:t>
            </a:r>
            <a:r>
              <a:rPr lang="en-US" dirty="0" smtClean="0"/>
              <a:t>small lockers </a:t>
            </a:r>
            <a:r>
              <a:rPr lang="en-US" dirty="0"/>
              <a:t>on test day.  Candidates are not allowed to bring anything into the exam including a watch.  </a:t>
            </a:r>
          </a:p>
          <a:p>
            <a:endParaRPr lang="en-US" dirty="0"/>
          </a:p>
          <a:p>
            <a:r>
              <a:rPr lang="en-US" dirty="0"/>
              <a:t>The exam will have its own calculator and spreadsheet </a:t>
            </a:r>
            <a:r>
              <a:rPr lang="en-US" dirty="0" smtClean="0"/>
              <a:t>function. </a:t>
            </a:r>
          </a:p>
          <a:p>
            <a:endParaRPr lang="en-US" dirty="0"/>
          </a:p>
          <a:p>
            <a:r>
              <a:rPr lang="en-US" dirty="0" smtClean="0"/>
              <a:t>Prometric </a:t>
            </a:r>
            <a:r>
              <a:rPr lang="en-US" dirty="0"/>
              <a:t>will provide candidates with </a:t>
            </a:r>
            <a:r>
              <a:rPr lang="en-US" dirty="0" smtClean="0"/>
              <a:t>2 double sided, laminated, colored sheets called “</a:t>
            </a:r>
            <a:r>
              <a:rPr lang="en-US" dirty="0" err="1" smtClean="0"/>
              <a:t>noteboards</a:t>
            </a:r>
            <a:r>
              <a:rPr lang="en-US" dirty="0" smtClean="0"/>
              <a:t>” and a fine point marker.</a:t>
            </a:r>
            <a:endParaRPr lang="en-US" dirty="0"/>
          </a:p>
        </p:txBody>
      </p:sp>
      <p:sp>
        <p:nvSpPr>
          <p:cNvPr id="4" name="TextBox 3"/>
          <p:cNvSpPr txBox="1"/>
          <p:nvPr/>
        </p:nvSpPr>
        <p:spPr>
          <a:xfrm>
            <a:off x="5029200" y="6489725"/>
            <a:ext cx="3886200" cy="261610"/>
          </a:xfrm>
          <a:prstGeom prst="rect">
            <a:avLst/>
          </a:prstGeom>
          <a:noFill/>
        </p:spPr>
        <p:txBody>
          <a:bodyPr wrap="square" rtlCol="0">
            <a:spAutoFit/>
          </a:bodyPr>
          <a:lstStyle/>
          <a:p>
            <a:r>
              <a:rPr lang="en-US" sz="1100" dirty="0">
                <a:hlinkClick r:id="rId2"/>
              </a:rPr>
              <a:t>http://nasba.org/files/2011/09/CandidateBulletin_102113.pdf</a:t>
            </a:r>
            <a:endParaRPr lang="en-US" sz="1100" dirty="0"/>
          </a:p>
        </p:txBody>
      </p:sp>
    </p:spTree>
    <p:extLst>
      <p:ext uri="{BB962C8B-B14F-4D97-AF65-F5344CB8AC3E}">
        <p14:creationId xmlns:p14="http://schemas.microsoft.com/office/powerpoint/2010/main" val="3454376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Outlook</a:t>
            </a:r>
            <a:endParaRPr lang="en-US" dirty="0"/>
          </a:p>
        </p:txBody>
      </p:sp>
      <p:sp>
        <p:nvSpPr>
          <p:cNvPr id="3" name="Content Placeholder 2"/>
          <p:cNvSpPr>
            <a:spLocks noGrp="1"/>
          </p:cNvSpPr>
          <p:nvPr>
            <p:ph idx="1"/>
          </p:nvPr>
        </p:nvSpPr>
        <p:spPr>
          <a:xfrm>
            <a:off x="457200" y="1295400"/>
            <a:ext cx="8229600" cy="4830763"/>
          </a:xfrm>
        </p:spPr>
        <p:txBody>
          <a:bodyPr>
            <a:normAutofit fontScale="62500" lnSpcReduction="20000"/>
          </a:bodyPr>
          <a:lstStyle/>
          <a:p>
            <a:pPr marL="0" indent="0">
              <a:buNone/>
            </a:pPr>
            <a:r>
              <a:rPr lang="en-US" dirty="0" smtClean="0"/>
              <a:t>According to the Bureau of Labor Statistics Occupational Outlook Handbook:</a:t>
            </a:r>
          </a:p>
          <a:p>
            <a:pPr marL="0" indent="0">
              <a:buNone/>
            </a:pPr>
            <a:endParaRPr lang="en-US" dirty="0" smtClean="0"/>
          </a:p>
          <a:p>
            <a:r>
              <a:rPr lang="en-US" dirty="0"/>
              <a:t>“Employment of accountants and auditors is expected to grow 16 percent from 2010 to 2020, about as fast as the average for all occupations</a:t>
            </a:r>
            <a:r>
              <a:rPr lang="en-US" dirty="0" smtClean="0"/>
              <a:t>.”</a:t>
            </a:r>
            <a:br>
              <a:rPr lang="en-US" dirty="0" smtClean="0"/>
            </a:br>
            <a:endParaRPr lang="en-US" dirty="0" smtClean="0"/>
          </a:p>
          <a:p>
            <a:r>
              <a:rPr lang="en-US" dirty="0" smtClean="0"/>
              <a:t>“There </a:t>
            </a:r>
            <a:r>
              <a:rPr lang="en-US" dirty="0"/>
              <a:t>has been an increased focus on accounting in response to corporate scandals and recent financial crises. Stricter laws and regulations, particularly in the financial sector, will likely increase the demand for accounting services as organizations seek to comply with new </a:t>
            </a:r>
            <a:r>
              <a:rPr lang="en-US" dirty="0" smtClean="0"/>
              <a:t>standards”</a:t>
            </a:r>
            <a:br>
              <a:rPr lang="en-US" dirty="0" smtClean="0"/>
            </a:br>
            <a:endParaRPr lang="en-US" dirty="0" smtClean="0"/>
          </a:p>
          <a:p>
            <a:r>
              <a:rPr lang="en-US" dirty="0" smtClean="0"/>
              <a:t>“The </a:t>
            </a:r>
            <a:r>
              <a:rPr lang="en-US" dirty="0"/>
              <a:t>continued globalization of business should lead to more demand for accounting expertise and </a:t>
            </a:r>
            <a:r>
              <a:rPr lang="en-US" dirty="0" smtClean="0"/>
              <a:t>services.”</a:t>
            </a:r>
          </a:p>
          <a:p>
            <a:pPr marL="0" indent="0">
              <a:buNone/>
            </a:pPr>
            <a:endParaRPr lang="en-US" dirty="0" smtClean="0"/>
          </a:p>
          <a:p>
            <a:r>
              <a:rPr lang="en-US" dirty="0" smtClean="0"/>
              <a:t>“</a:t>
            </a:r>
            <a:r>
              <a:rPr lang="en-US" dirty="0"/>
              <a:t>Accountants and auditors who have earned professional recognition, especially as a Certified Public Accountants (CPA), should have the best prospects</a:t>
            </a:r>
            <a:r>
              <a:rPr lang="en-US" dirty="0" smtClean="0"/>
              <a:t>.”</a:t>
            </a:r>
            <a:endParaRPr lang="en-US" dirty="0"/>
          </a:p>
        </p:txBody>
      </p:sp>
      <p:sp>
        <p:nvSpPr>
          <p:cNvPr id="4" name="TextBox 3"/>
          <p:cNvSpPr txBox="1"/>
          <p:nvPr/>
        </p:nvSpPr>
        <p:spPr>
          <a:xfrm>
            <a:off x="7239000" y="6477000"/>
            <a:ext cx="1752600" cy="276999"/>
          </a:xfrm>
          <a:prstGeom prst="rect">
            <a:avLst/>
          </a:prstGeom>
          <a:noFill/>
        </p:spPr>
        <p:txBody>
          <a:bodyPr wrap="square" rtlCol="0">
            <a:spAutoFit/>
          </a:bodyPr>
          <a:lstStyle/>
          <a:p>
            <a:r>
              <a:rPr lang="en-US" sz="1200" dirty="0" smtClean="0"/>
              <a:t>Bureau </a:t>
            </a:r>
            <a:r>
              <a:rPr lang="en-US" sz="1200" dirty="0"/>
              <a:t>of Labor Statistics</a:t>
            </a:r>
          </a:p>
        </p:txBody>
      </p:sp>
    </p:spTree>
    <p:extLst>
      <p:ext uri="{BB962C8B-B14F-4D97-AF65-F5344CB8AC3E}">
        <p14:creationId xmlns:p14="http://schemas.microsoft.com/office/powerpoint/2010/main" val="16417527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3" y="152400"/>
            <a:ext cx="8229600" cy="639762"/>
          </a:xfrm>
        </p:spPr>
        <p:txBody>
          <a:bodyPr>
            <a:normAutofit fontScale="90000"/>
          </a:bodyPr>
          <a:lstStyle/>
          <a:p>
            <a:r>
              <a:rPr lang="en-US" dirty="0" smtClean="0"/>
              <a:t>Additional Prometric Considerations</a:t>
            </a:r>
            <a:endParaRPr lang="en-US" dirty="0"/>
          </a:p>
        </p:txBody>
      </p:sp>
      <p:sp>
        <p:nvSpPr>
          <p:cNvPr id="3" name="Content Placeholder 2"/>
          <p:cNvSpPr>
            <a:spLocks noGrp="1"/>
          </p:cNvSpPr>
          <p:nvPr>
            <p:ph idx="1"/>
          </p:nvPr>
        </p:nvSpPr>
        <p:spPr>
          <a:xfrm>
            <a:off x="435429" y="914400"/>
            <a:ext cx="8229600" cy="5791200"/>
          </a:xfrm>
        </p:spPr>
        <p:txBody>
          <a:bodyPr>
            <a:normAutofit lnSpcReduction="10000"/>
          </a:bodyPr>
          <a:lstStyle/>
          <a:p>
            <a:r>
              <a:rPr lang="en-US" dirty="0" smtClean="0"/>
              <a:t>If you are late to the exam, they will not allow you to test.</a:t>
            </a:r>
          </a:p>
          <a:p>
            <a:r>
              <a:rPr lang="en-US" dirty="0" smtClean="0"/>
              <a:t>You must have two valid forms of ID; one must include a picture.</a:t>
            </a:r>
          </a:p>
          <a:p>
            <a:r>
              <a:rPr lang="en-US" dirty="0" smtClean="0"/>
              <a:t>Prometric will take a photo of you and capture your fingerprint.</a:t>
            </a:r>
          </a:p>
          <a:p>
            <a:r>
              <a:rPr lang="en-US" dirty="0" smtClean="0"/>
              <a:t>Special accommodations can be made-see the candidate bulletin for more information.</a:t>
            </a:r>
          </a:p>
          <a:p>
            <a:r>
              <a:rPr lang="en-US" dirty="0" smtClean="0"/>
              <a:t>You will be offered breaks upon </a:t>
            </a:r>
            <a:r>
              <a:rPr lang="en-US" dirty="0" err="1" smtClean="0"/>
              <a:t>completeing</a:t>
            </a:r>
            <a:r>
              <a:rPr lang="en-US" dirty="0" smtClean="0"/>
              <a:t> each testlet, but do not have to take a break.  The clock keeps running during breaks.</a:t>
            </a:r>
          </a:p>
          <a:p>
            <a:endParaRPr lang="en-US" dirty="0"/>
          </a:p>
        </p:txBody>
      </p:sp>
    </p:spTree>
    <p:extLst>
      <p:ext uri="{BB962C8B-B14F-4D97-AF65-F5344CB8AC3E}">
        <p14:creationId xmlns:p14="http://schemas.microsoft.com/office/powerpoint/2010/main" val="4238102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t>Rescheduling</a:t>
            </a:r>
            <a:endParaRPr lang="en-US" dirty="0"/>
          </a:p>
        </p:txBody>
      </p:sp>
      <p:sp>
        <p:nvSpPr>
          <p:cNvPr id="3" name="Content Placeholder 2"/>
          <p:cNvSpPr>
            <a:spLocks noGrp="1"/>
          </p:cNvSpPr>
          <p:nvPr>
            <p:ph idx="1"/>
          </p:nvPr>
        </p:nvSpPr>
        <p:spPr>
          <a:xfrm>
            <a:off x="457200" y="914400"/>
            <a:ext cx="8229600" cy="5943599"/>
          </a:xfrm>
        </p:spPr>
        <p:txBody>
          <a:bodyPr>
            <a:normAutofit/>
          </a:bodyPr>
          <a:lstStyle/>
          <a:p>
            <a:r>
              <a:rPr lang="en-US" dirty="0" smtClean="0"/>
              <a:t>You can reschedule for a fee.  Avoid doing this.</a:t>
            </a:r>
          </a:p>
          <a:p>
            <a:r>
              <a:rPr lang="en-US" dirty="0" smtClean="0"/>
              <a:t>This does not affect your NTS expiration date.</a:t>
            </a:r>
          </a:p>
          <a:p>
            <a:pPr lvl="1"/>
            <a:r>
              <a:rPr lang="en-US" dirty="0" smtClean="0"/>
              <a:t>30 days or more before the exam: $0 fee</a:t>
            </a:r>
          </a:p>
          <a:p>
            <a:pPr lvl="1"/>
            <a:r>
              <a:rPr lang="en-US" dirty="0" smtClean="0"/>
              <a:t>6-29 days before the exam: $35 fee</a:t>
            </a:r>
          </a:p>
          <a:p>
            <a:pPr lvl="1"/>
            <a:r>
              <a:rPr lang="en-US" dirty="0" smtClean="0"/>
              <a:t>5 days – 24 hours before the exam:</a:t>
            </a:r>
          </a:p>
          <a:p>
            <a:pPr lvl="2"/>
            <a:r>
              <a:rPr lang="en-US" dirty="0" smtClean="0"/>
              <a:t>AUD $76</a:t>
            </a:r>
          </a:p>
          <a:p>
            <a:pPr lvl="2"/>
            <a:r>
              <a:rPr lang="en-US" dirty="0" smtClean="0"/>
              <a:t>BEC $57</a:t>
            </a:r>
          </a:p>
          <a:p>
            <a:pPr lvl="2"/>
            <a:r>
              <a:rPr lang="en-US" dirty="0" smtClean="0"/>
              <a:t>FAR $76</a:t>
            </a:r>
          </a:p>
          <a:p>
            <a:pPr lvl="2"/>
            <a:r>
              <a:rPr lang="en-US" dirty="0" smtClean="0"/>
              <a:t>REG $57 </a:t>
            </a:r>
          </a:p>
          <a:p>
            <a:pPr marL="0" indent="0">
              <a:buNone/>
            </a:pPr>
            <a:r>
              <a:rPr lang="en-US" dirty="0"/>
              <a:t> </a:t>
            </a:r>
            <a:endParaRPr lang="en-US" dirty="0" smtClean="0"/>
          </a:p>
          <a:p>
            <a:endParaRPr lang="en-US" dirty="0"/>
          </a:p>
        </p:txBody>
      </p:sp>
      <p:sp>
        <p:nvSpPr>
          <p:cNvPr id="5" name="TextBox 4"/>
          <p:cNvSpPr txBox="1"/>
          <p:nvPr/>
        </p:nvSpPr>
        <p:spPr>
          <a:xfrm>
            <a:off x="5105400" y="6596390"/>
            <a:ext cx="3886200" cy="261610"/>
          </a:xfrm>
          <a:prstGeom prst="rect">
            <a:avLst/>
          </a:prstGeom>
          <a:noFill/>
        </p:spPr>
        <p:txBody>
          <a:bodyPr wrap="square" rtlCol="0">
            <a:spAutoFit/>
          </a:bodyPr>
          <a:lstStyle/>
          <a:p>
            <a:r>
              <a:rPr lang="en-US" sz="1100" dirty="0">
                <a:hlinkClick r:id="rId2"/>
              </a:rPr>
              <a:t>http://nasba.org/files/2011/09/CandidateBulletin_102113.pdf</a:t>
            </a:r>
            <a:endParaRPr lang="en-US" sz="1100" dirty="0"/>
          </a:p>
        </p:txBody>
      </p:sp>
    </p:spTree>
    <p:extLst>
      <p:ext uri="{BB962C8B-B14F-4D97-AF65-F5344CB8AC3E}">
        <p14:creationId xmlns:p14="http://schemas.microsoft.com/office/powerpoint/2010/main" val="5674234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229600" cy="1143000"/>
          </a:xfrm>
        </p:spPr>
        <p:txBody>
          <a:bodyPr/>
          <a:lstStyle/>
          <a:p>
            <a:r>
              <a:rPr lang="en-US" dirty="0" smtClean="0"/>
              <a:t>Receiving Scores</a:t>
            </a:r>
            <a:endParaRPr lang="en-US" dirty="0"/>
          </a:p>
        </p:txBody>
      </p:sp>
      <p:sp>
        <p:nvSpPr>
          <p:cNvPr id="5" name="Content Placeholder 2"/>
          <p:cNvSpPr txBox="1">
            <a:spLocks/>
          </p:cNvSpPr>
          <p:nvPr/>
        </p:nvSpPr>
        <p:spPr>
          <a:xfrm>
            <a:off x="365075" y="762000"/>
            <a:ext cx="8496869" cy="5867400"/>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a:p>
            <a:r>
              <a:rPr lang="en-US" dirty="0"/>
              <a:t>Candidates can see their scores online through the NASBA website</a:t>
            </a:r>
            <a:r>
              <a:rPr lang="en-US" dirty="0" smtClean="0"/>
              <a:t>.</a:t>
            </a:r>
          </a:p>
          <a:p>
            <a:pPr marL="0" indent="0">
              <a:buNone/>
            </a:pPr>
            <a:endParaRPr lang="en-US" dirty="0" smtClean="0"/>
          </a:p>
          <a:p>
            <a:r>
              <a:rPr lang="en-US" dirty="0" smtClean="0"/>
              <a:t>There is a new option for candidates to have their score emailed to them. </a:t>
            </a:r>
            <a:endParaRPr lang="en-US" dirty="0"/>
          </a:p>
          <a:p>
            <a:endParaRPr lang="en-US" dirty="0"/>
          </a:p>
          <a:p>
            <a:r>
              <a:rPr lang="en-US" dirty="0"/>
              <a:t>Scores will also be mailed to candidates.  The numerical score will be listed, and the letter will state if credit has been awarded.  </a:t>
            </a:r>
          </a:p>
          <a:p>
            <a:endParaRPr lang="en-US" dirty="0"/>
          </a:p>
          <a:p>
            <a:r>
              <a:rPr lang="en-US" dirty="0"/>
              <a:t>If the score is 74 or below, credit is not given and an analysis of that particular candidates strengths and weaknesses will be given to them in the form of a chart.  This chart will let the candidate know which test areas they are strong, average and weak in compared to other CPA candidates. </a:t>
            </a:r>
          </a:p>
          <a:p>
            <a:endParaRPr lang="en-US" dirty="0"/>
          </a:p>
          <a:p>
            <a:r>
              <a:rPr lang="en-US" dirty="0"/>
              <a:t>Candidates can take each exam part only once each window</a:t>
            </a:r>
            <a:r>
              <a:rPr lang="en-US" dirty="0" smtClean="0"/>
              <a:t>.</a:t>
            </a:r>
          </a:p>
        </p:txBody>
      </p:sp>
      <p:sp>
        <p:nvSpPr>
          <p:cNvPr id="4" name="TextBox 3"/>
          <p:cNvSpPr txBox="1"/>
          <p:nvPr/>
        </p:nvSpPr>
        <p:spPr>
          <a:xfrm>
            <a:off x="5105400" y="6596390"/>
            <a:ext cx="3886200" cy="261610"/>
          </a:xfrm>
          <a:prstGeom prst="rect">
            <a:avLst/>
          </a:prstGeom>
          <a:noFill/>
        </p:spPr>
        <p:txBody>
          <a:bodyPr wrap="square" rtlCol="0">
            <a:spAutoFit/>
          </a:bodyPr>
          <a:lstStyle/>
          <a:p>
            <a:r>
              <a:rPr lang="en-US" sz="1100" dirty="0">
                <a:hlinkClick r:id="rId2"/>
              </a:rPr>
              <a:t>http://nasba.org/files/2011/09/CandidateBulletin_102113.pdf</a:t>
            </a:r>
            <a:endParaRPr lang="en-US" sz="11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normAutofit fontScale="90000"/>
          </a:bodyPr>
          <a:lstStyle/>
          <a:p>
            <a:r>
              <a:rPr lang="en-US" dirty="0" smtClean="0"/>
              <a:t>New CPA Exam Score Release Timeline</a:t>
            </a:r>
            <a:endParaRPr lang="en-US" dirty="0"/>
          </a:p>
        </p:txBody>
      </p:sp>
      <p:sp>
        <p:nvSpPr>
          <p:cNvPr id="3" name="Content Placeholder 2"/>
          <p:cNvSpPr>
            <a:spLocks noGrp="1"/>
          </p:cNvSpPr>
          <p:nvPr>
            <p:ph idx="1"/>
          </p:nvPr>
        </p:nvSpPr>
        <p:spPr>
          <a:xfrm>
            <a:off x="533400" y="1143000"/>
            <a:ext cx="8229600" cy="1219200"/>
          </a:xfrm>
        </p:spPr>
        <p:txBody>
          <a:bodyPr>
            <a:normAutofit fontScale="85000" lnSpcReduction="20000"/>
          </a:bodyPr>
          <a:lstStyle/>
          <a:p>
            <a:r>
              <a:rPr lang="en-US" dirty="0" smtClean="0"/>
              <a:t>Prior to October 2011 candidates had to wait 1-2 months for their CPA scores.</a:t>
            </a:r>
          </a:p>
          <a:p>
            <a:r>
              <a:rPr lang="en-US" dirty="0" smtClean="0"/>
              <a:t>NASBA now releases scores based on this table:</a:t>
            </a:r>
            <a:endParaRPr lang="en-US" dirty="0"/>
          </a:p>
        </p:txBody>
      </p:sp>
      <p:sp>
        <p:nvSpPr>
          <p:cNvPr id="4" name="Content Placeholder 2"/>
          <p:cNvSpPr txBox="1">
            <a:spLocks/>
          </p:cNvSpPr>
          <p:nvPr/>
        </p:nvSpPr>
        <p:spPr>
          <a:xfrm>
            <a:off x="533400" y="6019800"/>
            <a:ext cx="7467600" cy="6858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Not all scores will always be released by the target date</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00"/>
            <a:ext cx="6705600" cy="3675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181600" y="6574795"/>
            <a:ext cx="3886200" cy="261610"/>
          </a:xfrm>
          <a:prstGeom prst="rect">
            <a:avLst/>
          </a:prstGeom>
          <a:noFill/>
        </p:spPr>
        <p:txBody>
          <a:bodyPr wrap="square" rtlCol="0">
            <a:spAutoFit/>
          </a:bodyPr>
          <a:lstStyle/>
          <a:p>
            <a:r>
              <a:rPr lang="en-US" sz="1100" dirty="0">
                <a:hlinkClick r:id="rId4"/>
              </a:rPr>
              <a:t>http://nasba.org/files/2011/09/CandidateBulletin_102113.pdf</a:t>
            </a:r>
            <a:endParaRPr lang="en-US" sz="1100" dirty="0"/>
          </a:p>
        </p:txBody>
      </p:sp>
    </p:spTree>
    <p:extLst>
      <p:ext uri="{BB962C8B-B14F-4D97-AF65-F5344CB8AC3E}">
        <p14:creationId xmlns:p14="http://schemas.microsoft.com/office/powerpoint/2010/main" val="12048266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US" dirty="0" smtClean="0"/>
              <a:t>After the Exam is Passed</a:t>
            </a:r>
            <a:endParaRPr lang="en-US" dirty="0"/>
          </a:p>
        </p:txBody>
      </p:sp>
      <p:sp>
        <p:nvSpPr>
          <p:cNvPr id="3" name="Content Placeholder 2"/>
          <p:cNvSpPr>
            <a:spLocks noGrp="1"/>
          </p:cNvSpPr>
          <p:nvPr>
            <p:ph idx="1"/>
          </p:nvPr>
        </p:nvSpPr>
        <p:spPr>
          <a:xfrm>
            <a:off x="228600" y="762000"/>
            <a:ext cx="8763000" cy="5867400"/>
          </a:xfrm>
        </p:spPr>
        <p:txBody>
          <a:bodyPr>
            <a:normAutofit fontScale="62500" lnSpcReduction="20000"/>
          </a:bodyPr>
          <a:lstStyle/>
          <a:p>
            <a:r>
              <a:rPr lang="en-US" dirty="0"/>
              <a:t>All four sections of the CPA exam must be passed within 18 months.  </a:t>
            </a:r>
          </a:p>
          <a:p>
            <a:pPr marL="0" indent="0">
              <a:buNone/>
            </a:pPr>
            <a:endParaRPr lang="en-US" dirty="0"/>
          </a:p>
          <a:p>
            <a:r>
              <a:rPr lang="en-US" dirty="0"/>
              <a:t>Florida candidates will receive a packet to complete once they pass all four sections.</a:t>
            </a:r>
          </a:p>
          <a:p>
            <a:endParaRPr lang="en-US" dirty="0"/>
          </a:p>
          <a:p>
            <a:r>
              <a:rPr lang="en-US" dirty="0"/>
              <a:t>Once the experience requirement is met, candidates must submit the Certificate of Work Experience form to the FL Department of Business and Professional </a:t>
            </a:r>
            <a:r>
              <a:rPr lang="en-US" dirty="0" smtClean="0"/>
              <a:t>Regulation.  </a:t>
            </a:r>
          </a:p>
          <a:p>
            <a:pPr lvl="1"/>
            <a:r>
              <a:rPr lang="en-US" dirty="0" smtClean="0"/>
              <a:t>The </a:t>
            </a:r>
            <a:r>
              <a:rPr lang="en-US" dirty="0"/>
              <a:t>form can be </a:t>
            </a:r>
            <a:r>
              <a:rPr lang="en-US" dirty="0" smtClean="0"/>
              <a:t>found here: </a:t>
            </a:r>
            <a:r>
              <a:rPr lang="en-US" sz="1800" dirty="0" smtClean="0">
                <a:hlinkClick r:id="rId2"/>
              </a:rPr>
              <a:t>http</a:t>
            </a:r>
            <a:r>
              <a:rPr lang="en-US" sz="1800" dirty="0">
                <a:hlinkClick r:id="rId2"/>
              </a:rPr>
              <a:t>://</a:t>
            </a:r>
            <a:r>
              <a:rPr lang="en-US" sz="1800" dirty="0" smtClean="0">
                <a:hlinkClick r:id="rId2"/>
              </a:rPr>
              <a:t>www.myfloridalicense.com/dbpr/cpa/documents/CertificationofWorkExperiencerevised1009.pdf</a:t>
            </a:r>
            <a:endParaRPr lang="en-US" sz="1800" dirty="0" smtClean="0"/>
          </a:p>
          <a:p>
            <a:pPr lvl="1"/>
            <a:endParaRPr lang="en-US" sz="1800" dirty="0" smtClean="0"/>
          </a:p>
          <a:p>
            <a:r>
              <a:rPr lang="en-US" dirty="0"/>
              <a:t>Georgia candidates (or candidates from other states) must complete </a:t>
            </a:r>
            <a:r>
              <a:rPr lang="en-US" dirty="0" smtClean="0"/>
              <a:t>and send to the FL </a:t>
            </a:r>
            <a:r>
              <a:rPr lang="en-US" dirty="0"/>
              <a:t>Department of Business and Professional Regulation </a:t>
            </a:r>
            <a:r>
              <a:rPr lang="en-US" dirty="0" smtClean="0"/>
              <a:t>the </a:t>
            </a:r>
            <a:r>
              <a:rPr lang="en-US" dirty="0"/>
              <a:t>Licensure by Endorsement </a:t>
            </a:r>
            <a:r>
              <a:rPr lang="en-US" dirty="0" smtClean="0"/>
              <a:t>form. </a:t>
            </a:r>
          </a:p>
          <a:p>
            <a:pPr lvl="1"/>
            <a:r>
              <a:rPr lang="en-US" dirty="0" smtClean="0"/>
              <a:t>The process </a:t>
            </a:r>
            <a:r>
              <a:rPr lang="en-US" dirty="0"/>
              <a:t>detailed </a:t>
            </a:r>
            <a:r>
              <a:rPr lang="en-US" dirty="0" smtClean="0"/>
              <a:t>here: </a:t>
            </a:r>
            <a:r>
              <a:rPr lang="en-US" sz="1900" dirty="0" smtClean="0">
                <a:hlinkClick r:id="rId3"/>
              </a:rPr>
              <a:t>http</a:t>
            </a:r>
            <a:r>
              <a:rPr lang="en-US" sz="1900" dirty="0">
                <a:hlinkClick r:id="rId3"/>
              </a:rPr>
              <a:t>://www.myfloridalicense.com/dbpr/cpa/Licensure3.html</a:t>
            </a:r>
            <a:endParaRPr lang="en-US" sz="1900" dirty="0"/>
          </a:p>
          <a:p>
            <a:pPr lvl="1"/>
            <a:r>
              <a:rPr lang="en-US" dirty="0" smtClean="0"/>
              <a:t>Licensure </a:t>
            </a:r>
            <a:r>
              <a:rPr lang="en-US" dirty="0"/>
              <a:t>by Endorsement has a $300 fee</a:t>
            </a:r>
            <a:r>
              <a:rPr lang="en-US" dirty="0" smtClean="0"/>
              <a:t>.</a:t>
            </a:r>
          </a:p>
          <a:p>
            <a:pPr marL="457200" lvl="1" indent="0">
              <a:buNone/>
            </a:pPr>
            <a:endParaRPr lang="en-US" dirty="0"/>
          </a:p>
          <a:p>
            <a:r>
              <a:rPr lang="en-US" dirty="0"/>
              <a:t>Georgia candidates (or candidates from other states) must complete the Authorization for Interstate Exchange of Examination and Licensure Information found here:</a:t>
            </a:r>
            <a:r>
              <a:rPr lang="en-US" sz="1900" dirty="0"/>
              <a:t> </a:t>
            </a:r>
            <a:r>
              <a:rPr lang="en-US" sz="1900" dirty="0">
                <a:hlinkClick r:id="rId4"/>
              </a:rPr>
              <a:t>http://</a:t>
            </a:r>
            <a:r>
              <a:rPr lang="en-US" sz="1900" dirty="0" smtClean="0">
                <a:hlinkClick r:id="rId4"/>
              </a:rPr>
              <a:t>www.myfloridalicense.com/dbpr/cpa/documents/CPA-5012.pdf</a:t>
            </a:r>
            <a:endParaRPr lang="en-US" sz="1900" dirty="0" smtClean="0"/>
          </a:p>
          <a:p>
            <a:pPr lvl="1"/>
            <a:r>
              <a:rPr lang="en-US" dirty="0" smtClean="0"/>
              <a:t>This </a:t>
            </a:r>
            <a:r>
              <a:rPr lang="en-US" dirty="0"/>
              <a:t>form is completed by you and sent to NASBA.</a:t>
            </a:r>
          </a:p>
          <a:p>
            <a:endParaRPr lang="en-US" dirty="0"/>
          </a:p>
        </p:txBody>
      </p:sp>
      <p:sp>
        <p:nvSpPr>
          <p:cNvPr id="4" name="TextBox 3"/>
          <p:cNvSpPr txBox="1"/>
          <p:nvPr/>
        </p:nvSpPr>
        <p:spPr>
          <a:xfrm>
            <a:off x="5105400" y="6581000"/>
            <a:ext cx="4038600" cy="276999"/>
          </a:xfrm>
          <a:prstGeom prst="rect">
            <a:avLst/>
          </a:prstGeom>
          <a:noFill/>
        </p:spPr>
        <p:txBody>
          <a:bodyPr wrap="square" rtlCol="0">
            <a:spAutoFit/>
          </a:bodyPr>
          <a:lstStyle/>
          <a:p>
            <a:r>
              <a:rPr lang="en-US" sz="1200" dirty="0"/>
              <a:t>Florida Department of Business &amp; Professional Regulation</a:t>
            </a:r>
          </a:p>
        </p:txBody>
      </p:sp>
    </p:spTree>
    <p:extLst>
      <p:ext uri="{BB962C8B-B14F-4D97-AF65-F5344CB8AC3E}">
        <p14:creationId xmlns:p14="http://schemas.microsoft.com/office/powerpoint/2010/main" val="20497741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Mailing of the License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you have questions regarding the status of your application at any point in the process, you can call the Florida Division of Certified Public Accounting at      850-487-1395.</a:t>
            </a:r>
          </a:p>
          <a:p>
            <a:pPr marL="0" indent="0">
              <a:buNone/>
            </a:pPr>
            <a:endParaRPr lang="en-US" dirty="0" smtClean="0"/>
          </a:p>
          <a:p>
            <a:r>
              <a:rPr lang="en-US" dirty="0" smtClean="0"/>
              <a:t>Once all paperwork has been submitted and processed, new CPAs will receive their CPA license through the mail.  </a:t>
            </a:r>
          </a:p>
          <a:p>
            <a:pPr lvl="1"/>
            <a:r>
              <a:rPr lang="en-US" dirty="0" smtClean="0"/>
              <a:t>The first item to arrive will be a small card.</a:t>
            </a:r>
          </a:p>
          <a:p>
            <a:pPr lvl="1"/>
            <a:r>
              <a:rPr lang="en-US" dirty="0" smtClean="0"/>
              <a:t>The second item will be the large CPA license to hang on your wall.</a:t>
            </a:r>
          </a:p>
          <a:p>
            <a:pPr lvl="2"/>
            <a:r>
              <a:rPr lang="en-US" dirty="0" smtClean="0"/>
              <a:t>It will take at least a month to receive your license.</a:t>
            </a:r>
          </a:p>
        </p:txBody>
      </p:sp>
      <p:sp>
        <p:nvSpPr>
          <p:cNvPr id="4" name="TextBox 3"/>
          <p:cNvSpPr txBox="1"/>
          <p:nvPr/>
        </p:nvSpPr>
        <p:spPr>
          <a:xfrm>
            <a:off x="5105400" y="6581000"/>
            <a:ext cx="4038600" cy="276999"/>
          </a:xfrm>
          <a:prstGeom prst="rect">
            <a:avLst/>
          </a:prstGeom>
          <a:noFill/>
        </p:spPr>
        <p:txBody>
          <a:bodyPr wrap="square" rtlCol="0">
            <a:spAutoFit/>
          </a:bodyPr>
          <a:lstStyle/>
          <a:p>
            <a:r>
              <a:rPr lang="en-US" sz="1200" dirty="0"/>
              <a:t>Florida Department of Business &amp; Professional Regulation</a:t>
            </a:r>
          </a:p>
        </p:txBody>
      </p:sp>
    </p:spTree>
    <p:extLst>
      <p:ext uri="{BB962C8B-B14F-4D97-AF65-F5344CB8AC3E}">
        <p14:creationId xmlns:p14="http://schemas.microsoft.com/office/powerpoint/2010/main" val="34804290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Coming Soon on the CPA Exam</a:t>
            </a:r>
            <a:endParaRPr lang="en-US" dirty="0"/>
          </a:p>
        </p:txBody>
      </p:sp>
      <p:sp>
        <p:nvSpPr>
          <p:cNvPr id="3" name="Content Placeholder 2"/>
          <p:cNvSpPr>
            <a:spLocks noGrp="1"/>
          </p:cNvSpPr>
          <p:nvPr>
            <p:ph idx="1"/>
          </p:nvPr>
        </p:nvSpPr>
        <p:spPr>
          <a:xfrm>
            <a:off x="152400" y="838200"/>
            <a:ext cx="8534400" cy="6019800"/>
          </a:xfrm>
        </p:spPr>
        <p:txBody>
          <a:bodyPr>
            <a:normAutofit/>
          </a:bodyPr>
          <a:lstStyle/>
          <a:p>
            <a:pPr lvl="1"/>
            <a:r>
              <a:rPr lang="en-US" sz="2400" dirty="0" smtClean="0"/>
              <a:t>Proposed changes would enhance higher-order skills testing.</a:t>
            </a:r>
          </a:p>
          <a:p>
            <a:pPr lvl="1"/>
            <a:r>
              <a:rPr lang="en-US" sz="2400" dirty="0" smtClean="0"/>
              <a:t>Changes will be announced Spring 2016 and take effect during 2017.</a:t>
            </a:r>
          </a:p>
          <a:p>
            <a:pPr lvl="1"/>
            <a:r>
              <a:rPr lang="en-US" sz="2400" dirty="0" smtClean="0"/>
              <a:t>BEC will add 4 or 5 task-based simulations.</a:t>
            </a:r>
          </a:p>
          <a:p>
            <a:pPr lvl="1"/>
            <a:r>
              <a:rPr lang="en-US" sz="2400" dirty="0" smtClean="0"/>
              <a:t>AUD, FAR &amp; REG would have 8 or 9 task-based simulations.</a:t>
            </a:r>
          </a:p>
          <a:p>
            <a:pPr lvl="1"/>
            <a:r>
              <a:rPr lang="en-US" sz="2400" dirty="0" smtClean="0"/>
              <a:t>Total exam time will increase from 14 to 16 hours: 4 hours for each section. Price is expected to increase as well.</a:t>
            </a:r>
          </a:p>
          <a:p>
            <a:pPr lvl="1"/>
            <a:r>
              <a:rPr lang="en-US" sz="2400" dirty="0" smtClean="0"/>
              <a:t>Score weight for </a:t>
            </a:r>
            <a:r>
              <a:rPr lang="en-US" sz="2400" dirty="0"/>
              <a:t>AUD, FAR &amp; REG </a:t>
            </a:r>
            <a:r>
              <a:rPr lang="en-US" sz="2400" dirty="0" smtClean="0"/>
              <a:t>will be 50% multiple choice, 50% task-based simulations.</a:t>
            </a:r>
          </a:p>
          <a:p>
            <a:pPr lvl="1"/>
            <a:r>
              <a:rPr lang="en-US" sz="2400" dirty="0"/>
              <a:t>Score weight </a:t>
            </a:r>
            <a:r>
              <a:rPr lang="en-US" sz="2400" dirty="0" smtClean="0"/>
              <a:t>for BEC will be 50% multiple choice, 15% written communication, 35% task-based simulation.</a:t>
            </a:r>
          </a:p>
          <a:p>
            <a:pPr lvl="1"/>
            <a:r>
              <a:rPr lang="en-US" sz="2400" dirty="0" smtClean="0"/>
              <a:t>Current score weight </a:t>
            </a:r>
            <a:r>
              <a:rPr lang="en-US" sz="2400" dirty="0"/>
              <a:t>is AUD, FAR &amp; </a:t>
            </a:r>
            <a:r>
              <a:rPr lang="en-US" sz="2400" dirty="0" smtClean="0"/>
              <a:t>REG 60% MC / 40% TBS, and BEC 85% MC, 15% TBS.</a:t>
            </a:r>
            <a:endParaRPr lang="en-US" sz="2400" dirty="0"/>
          </a:p>
        </p:txBody>
      </p:sp>
      <p:sp>
        <p:nvSpPr>
          <p:cNvPr id="5" name="TextBox 4"/>
          <p:cNvSpPr txBox="1"/>
          <p:nvPr/>
        </p:nvSpPr>
        <p:spPr>
          <a:xfrm>
            <a:off x="5257800" y="6324600"/>
            <a:ext cx="3733800" cy="400110"/>
          </a:xfrm>
          <a:prstGeom prst="rect">
            <a:avLst/>
          </a:prstGeom>
          <a:noFill/>
        </p:spPr>
        <p:txBody>
          <a:bodyPr wrap="square" rtlCol="0">
            <a:spAutoFit/>
          </a:bodyPr>
          <a:lstStyle/>
          <a:p>
            <a:r>
              <a:rPr lang="en-US" sz="1000" dirty="0">
                <a:hlinkClick r:id="rId2"/>
              </a:rPr>
              <a:t>http://</a:t>
            </a:r>
            <a:r>
              <a:rPr lang="en-US" sz="1000" dirty="0" smtClean="0">
                <a:hlinkClick r:id="rId2"/>
              </a:rPr>
              <a:t>www.aicpa.org/BecomeACPA/CPAExam/nextexam/DownloadableDocuments/Next-CPA-Exam-Exposure-Draft-20150901.pdf</a:t>
            </a:r>
            <a:r>
              <a:rPr lang="en-US" sz="1000" dirty="0" smtClean="0"/>
              <a:t> </a:t>
            </a:r>
            <a:endParaRPr lang="en-US" sz="1000" dirty="0"/>
          </a:p>
        </p:txBody>
      </p:sp>
    </p:spTree>
    <p:extLst>
      <p:ext uri="{BB962C8B-B14F-4D97-AF65-F5344CB8AC3E}">
        <p14:creationId xmlns:p14="http://schemas.microsoft.com/office/powerpoint/2010/main" val="2050539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Soon on the CPA Exam</a:t>
            </a:r>
          </a:p>
        </p:txBody>
      </p:sp>
      <p:pic>
        <p:nvPicPr>
          <p:cNvPr id="4" name="Picture 3"/>
          <p:cNvPicPr>
            <a:picLocks noChangeAspect="1"/>
          </p:cNvPicPr>
          <p:nvPr/>
        </p:nvPicPr>
        <p:blipFill>
          <a:blip r:embed="rId2"/>
          <a:stretch>
            <a:fillRect/>
          </a:stretch>
        </p:blipFill>
        <p:spPr>
          <a:xfrm>
            <a:off x="127536" y="1676400"/>
            <a:ext cx="8956063" cy="3176587"/>
          </a:xfrm>
          <a:prstGeom prst="rect">
            <a:avLst/>
          </a:prstGeom>
        </p:spPr>
      </p:pic>
      <p:sp>
        <p:nvSpPr>
          <p:cNvPr id="5" name="TextBox 4"/>
          <p:cNvSpPr txBox="1"/>
          <p:nvPr/>
        </p:nvSpPr>
        <p:spPr>
          <a:xfrm>
            <a:off x="5257800" y="6324600"/>
            <a:ext cx="3733800" cy="400110"/>
          </a:xfrm>
          <a:prstGeom prst="rect">
            <a:avLst/>
          </a:prstGeom>
          <a:noFill/>
        </p:spPr>
        <p:txBody>
          <a:bodyPr wrap="square" rtlCol="0">
            <a:spAutoFit/>
          </a:bodyPr>
          <a:lstStyle/>
          <a:p>
            <a:r>
              <a:rPr lang="en-US" sz="1000" dirty="0">
                <a:hlinkClick r:id="rId3"/>
              </a:rPr>
              <a:t>http://</a:t>
            </a:r>
            <a:r>
              <a:rPr lang="en-US" sz="1000" dirty="0" smtClean="0">
                <a:hlinkClick r:id="rId3"/>
              </a:rPr>
              <a:t>www.aicpa.org/BecomeACPA/CPAExam/nextexam/DownloadableDocuments/Next-CPA-Exam-Exposure-Draft-20150901.pdf</a:t>
            </a:r>
            <a:r>
              <a:rPr lang="en-US" sz="1000" dirty="0" smtClean="0"/>
              <a:t> </a:t>
            </a:r>
            <a:endParaRPr lang="en-US" sz="1000" dirty="0"/>
          </a:p>
        </p:txBody>
      </p:sp>
    </p:spTree>
    <p:extLst>
      <p:ext uri="{BB962C8B-B14F-4D97-AF65-F5344CB8AC3E}">
        <p14:creationId xmlns:p14="http://schemas.microsoft.com/office/powerpoint/2010/main" val="32001028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715962"/>
          </a:xfrm>
        </p:spPr>
        <p:txBody>
          <a:bodyPr>
            <a:noAutofit/>
          </a:bodyPr>
          <a:lstStyle/>
          <a:p>
            <a:r>
              <a:rPr lang="en-US" sz="3600" dirty="0"/>
              <a:t>CPA Exam Policy on New Pronouncements</a:t>
            </a:r>
          </a:p>
        </p:txBody>
      </p:sp>
      <p:sp>
        <p:nvSpPr>
          <p:cNvPr id="3" name="Content Placeholder 2"/>
          <p:cNvSpPr>
            <a:spLocks noGrp="1"/>
          </p:cNvSpPr>
          <p:nvPr>
            <p:ph idx="1"/>
          </p:nvPr>
        </p:nvSpPr>
        <p:spPr>
          <a:xfrm>
            <a:off x="228600" y="838200"/>
            <a:ext cx="8458200" cy="5943600"/>
          </a:xfrm>
        </p:spPr>
        <p:txBody>
          <a:bodyPr>
            <a:normAutofit fontScale="70000" lnSpcReduction="20000"/>
          </a:bodyPr>
          <a:lstStyle/>
          <a:p>
            <a:r>
              <a:rPr lang="en-US" dirty="0"/>
              <a:t>Accounting and auditing pronouncements are eligible to be tested on the Uniform CPA Examination in the testing window beginning six months after a pronouncement's effective date, unless early application is permitted. When early application is permitted, the new pronouncement is eligible to be tested in the window beginning six months after the issuance date. In this case, both the old and new pronouncements may be tested until the old pronouncement is superseded</a:t>
            </a:r>
            <a:r>
              <a:rPr lang="en-US" dirty="0" smtClean="0"/>
              <a:t>.</a:t>
            </a:r>
          </a:p>
          <a:p>
            <a:endParaRPr lang="en-US" dirty="0"/>
          </a:p>
          <a:p>
            <a:r>
              <a:rPr lang="en-US" dirty="0"/>
              <a:t>Changes in the federal taxation area, the Internal Revenue Code and federal taxation regulations may be included in the testing window beginning six months after the change's effective date or enactment date, whichever is later</a:t>
            </a:r>
            <a:r>
              <a:rPr lang="en-US" dirty="0" smtClean="0"/>
              <a:t>.</a:t>
            </a:r>
          </a:p>
          <a:p>
            <a:endParaRPr lang="en-US" dirty="0"/>
          </a:p>
          <a:p>
            <a:r>
              <a:rPr lang="en-US" dirty="0"/>
              <a:t>For all other subjects covered in the Regulation (REG) and Business Environment and Concepts (BEC) sections, materials eligible to be tested include federal laws in the window beginning six months after their effective date, and uniform acts in the window beginning one year after their adoption by a simple majority of the jurisdictions.</a:t>
            </a:r>
          </a:p>
          <a:p>
            <a:endParaRPr lang="en-US" sz="1600" dirty="0"/>
          </a:p>
        </p:txBody>
      </p:sp>
      <p:sp>
        <p:nvSpPr>
          <p:cNvPr id="4" name="TextBox 3"/>
          <p:cNvSpPr txBox="1"/>
          <p:nvPr/>
        </p:nvSpPr>
        <p:spPr>
          <a:xfrm>
            <a:off x="495300" y="6534924"/>
            <a:ext cx="8331255" cy="276999"/>
          </a:xfrm>
          <a:prstGeom prst="rect">
            <a:avLst/>
          </a:prstGeom>
          <a:noFill/>
        </p:spPr>
        <p:txBody>
          <a:bodyPr wrap="none" rtlCol="0">
            <a:spAutoFit/>
          </a:bodyPr>
          <a:lstStyle/>
          <a:p>
            <a:r>
              <a:rPr lang="en-US" sz="1200" dirty="0">
                <a:hlinkClick r:id="rId2"/>
              </a:rPr>
              <a:t>http://www.aicpa.org/BecomeACPA/CPAExam/ExaminationContent/NewPronouncementPolicy/Pages/new_pronouncements.aspx</a:t>
            </a:r>
            <a:endParaRPr lang="en-US" sz="1200" dirty="0"/>
          </a:p>
        </p:txBody>
      </p:sp>
    </p:spTree>
    <p:extLst>
      <p:ext uri="{BB962C8B-B14F-4D97-AF65-F5344CB8AC3E}">
        <p14:creationId xmlns:p14="http://schemas.microsoft.com/office/powerpoint/2010/main" val="41061330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smtClean="0"/>
              <a:t>AICPA Free Resources</a:t>
            </a:r>
            <a:endParaRPr lang="en-US" dirty="0"/>
          </a:p>
        </p:txBody>
      </p:sp>
      <p:sp>
        <p:nvSpPr>
          <p:cNvPr id="3" name="Content Placeholder 2"/>
          <p:cNvSpPr>
            <a:spLocks noGrp="1"/>
          </p:cNvSpPr>
          <p:nvPr>
            <p:ph idx="1"/>
          </p:nvPr>
        </p:nvSpPr>
        <p:spPr>
          <a:xfrm>
            <a:off x="457200" y="1143000"/>
            <a:ext cx="8229600" cy="5486400"/>
          </a:xfrm>
        </p:spPr>
        <p:txBody>
          <a:bodyPr>
            <a:normAutofit fontScale="92500" lnSpcReduction="20000"/>
          </a:bodyPr>
          <a:lstStyle/>
          <a:p>
            <a:r>
              <a:rPr lang="en-US" dirty="0" smtClean="0"/>
              <a:t>Navigate through the tutorial- it looks exactly like the real CPA exam and demonstrates all the tools available.</a:t>
            </a:r>
          </a:p>
          <a:p>
            <a:endParaRPr lang="en-US" dirty="0" smtClean="0"/>
          </a:p>
          <a:p>
            <a:r>
              <a:rPr lang="en-US" dirty="0" smtClean="0"/>
              <a:t>Take the sample tests- they include multiple choice questions and simulations from each section.</a:t>
            </a:r>
          </a:p>
          <a:p>
            <a:endParaRPr lang="en-US" dirty="0" smtClean="0"/>
          </a:p>
          <a:p>
            <a:r>
              <a:rPr lang="en-US" dirty="0" smtClean="0"/>
              <a:t>Subscribe to the 6 months of free professional literature used on the CPA Exam </a:t>
            </a:r>
          </a:p>
          <a:p>
            <a:pPr lvl="1"/>
            <a:r>
              <a:rPr lang="en-US" dirty="0" smtClean="0"/>
              <a:t>AICPA Professional Standards </a:t>
            </a:r>
          </a:p>
          <a:p>
            <a:pPr lvl="1"/>
            <a:r>
              <a:rPr lang="en-US" dirty="0" smtClean="0"/>
              <a:t>FASB Original Pronouncements </a:t>
            </a:r>
          </a:p>
          <a:p>
            <a:pPr lvl="1"/>
            <a:r>
              <a:rPr lang="en-US" dirty="0" smtClean="0"/>
              <a:t>FASB Accounting Standards Codification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Growth Drivers</a:t>
            </a:r>
            <a:endParaRPr lang="en-US" dirty="0"/>
          </a:p>
        </p:txBody>
      </p:sp>
      <p:sp>
        <p:nvSpPr>
          <p:cNvPr id="3" name="Content Placeholder 2"/>
          <p:cNvSpPr>
            <a:spLocks noGrp="1"/>
          </p:cNvSpPr>
          <p:nvPr>
            <p:ph idx="1"/>
          </p:nvPr>
        </p:nvSpPr>
        <p:spPr>
          <a:xfrm>
            <a:off x="533400" y="1371600"/>
            <a:ext cx="8229600" cy="4862126"/>
          </a:xfrm>
        </p:spPr>
        <p:txBody>
          <a:bodyPr>
            <a:normAutofit lnSpcReduction="10000"/>
          </a:bodyPr>
          <a:lstStyle/>
          <a:p>
            <a:r>
              <a:rPr lang="en-US" dirty="0" smtClean="0"/>
              <a:t>Retiring baby boomer </a:t>
            </a:r>
            <a:r>
              <a:rPr lang="en-US" dirty="0"/>
              <a:t>CPAs</a:t>
            </a:r>
          </a:p>
          <a:p>
            <a:r>
              <a:rPr lang="en-US" dirty="0" smtClean="0"/>
              <a:t>IFRS</a:t>
            </a:r>
          </a:p>
          <a:p>
            <a:r>
              <a:rPr lang="en-US" dirty="0" smtClean="0"/>
              <a:t>Fewer accounting students in 1990s</a:t>
            </a:r>
            <a:endParaRPr lang="en-US" dirty="0"/>
          </a:p>
          <a:p>
            <a:r>
              <a:rPr lang="en-US" dirty="0"/>
              <a:t>Corporate governance </a:t>
            </a:r>
            <a:r>
              <a:rPr lang="en-US" dirty="0" smtClean="0"/>
              <a:t>regulations</a:t>
            </a:r>
          </a:p>
          <a:p>
            <a:r>
              <a:rPr lang="en-US" dirty="0" smtClean="0"/>
              <a:t>Globalization </a:t>
            </a:r>
            <a:endParaRPr lang="en-US" dirty="0"/>
          </a:p>
          <a:p>
            <a:r>
              <a:rPr lang="en-US" dirty="0" smtClean="0"/>
              <a:t>An </a:t>
            </a:r>
            <a:r>
              <a:rPr lang="en-US" dirty="0"/>
              <a:t>increase in the number of </a:t>
            </a:r>
            <a:r>
              <a:rPr lang="en-US" dirty="0" smtClean="0"/>
              <a:t>businesses</a:t>
            </a:r>
          </a:p>
          <a:p>
            <a:r>
              <a:rPr lang="en-US" dirty="0" smtClean="0"/>
              <a:t>Changing </a:t>
            </a:r>
            <a:r>
              <a:rPr lang="en-US" dirty="0"/>
              <a:t>financial </a:t>
            </a:r>
            <a:r>
              <a:rPr lang="en-US" dirty="0" smtClean="0"/>
              <a:t>laws</a:t>
            </a:r>
          </a:p>
          <a:p>
            <a:r>
              <a:rPr lang="en-US" dirty="0" smtClean="0"/>
              <a:t>Increased accountability</a:t>
            </a:r>
          </a:p>
          <a:p>
            <a:r>
              <a:rPr lang="en-US" dirty="0" smtClean="0"/>
              <a:t>Volume and complexity of information</a:t>
            </a:r>
          </a:p>
        </p:txBody>
      </p:sp>
      <p:sp>
        <p:nvSpPr>
          <p:cNvPr id="4" name="TextBox 3"/>
          <p:cNvSpPr txBox="1"/>
          <p:nvPr/>
        </p:nvSpPr>
        <p:spPr>
          <a:xfrm>
            <a:off x="7239000" y="6477000"/>
            <a:ext cx="1752600" cy="276999"/>
          </a:xfrm>
          <a:prstGeom prst="rect">
            <a:avLst/>
          </a:prstGeom>
          <a:noFill/>
        </p:spPr>
        <p:txBody>
          <a:bodyPr wrap="square" rtlCol="0">
            <a:spAutoFit/>
          </a:bodyPr>
          <a:lstStyle/>
          <a:p>
            <a:r>
              <a:rPr lang="en-US" sz="1200" dirty="0" smtClean="0"/>
              <a:t>Bureau </a:t>
            </a:r>
            <a:r>
              <a:rPr lang="en-US" sz="1200" dirty="0"/>
              <a:t>of Labor Statistics</a:t>
            </a:r>
          </a:p>
        </p:txBody>
      </p:sp>
    </p:spTree>
    <p:extLst>
      <p:ext uri="{BB962C8B-B14F-4D97-AF65-F5344CB8AC3E}">
        <p14:creationId xmlns:p14="http://schemas.microsoft.com/office/powerpoint/2010/main" val="39420523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AICPA Website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8931348"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2837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Time Commitment</a:t>
            </a:r>
          </a:p>
        </p:txBody>
      </p:sp>
      <p:sp>
        <p:nvSpPr>
          <p:cNvPr id="3" name="Content Placeholder 2"/>
          <p:cNvSpPr>
            <a:spLocks noGrp="1"/>
          </p:cNvSpPr>
          <p:nvPr>
            <p:ph idx="1"/>
          </p:nvPr>
        </p:nvSpPr>
        <p:spPr>
          <a:xfrm>
            <a:off x="457200" y="1143000"/>
            <a:ext cx="8229600" cy="5638800"/>
          </a:xfrm>
        </p:spPr>
        <p:txBody>
          <a:bodyPr>
            <a:normAutofit fontScale="92500" lnSpcReduction="10000"/>
          </a:bodyPr>
          <a:lstStyle/>
          <a:p>
            <a:r>
              <a:rPr lang="en-US" dirty="0"/>
              <a:t>According to Becker’s general guidelines:</a:t>
            </a:r>
          </a:p>
          <a:p>
            <a:pPr lvl="1"/>
            <a:r>
              <a:rPr lang="en-US" dirty="0"/>
              <a:t>100 study hours for each AUD &amp; BEC</a:t>
            </a:r>
          </a:p>
          <a:p>
            <a:pPr lvl="1"/>
            <a:r>
              <a:rPr lang="en-US" dirty="0"/>
              <a:t>200 study hours for each FAR &amp; </a:t>
            </a:r>
            <a:r>
              <a:rPr lang="en-US" dirty="0" smtClean="0"/>
              <a:t>REG</a:t>
            </a:r>
          </a:p>
          <a:p>
            <a:pPr marL="457200" lvl="1" indent="0">
              <a:buNone/>
            </a:pPr>
            <a:endParaRPr lang="en-US" dirty="0"/>
          </a:p>
          <a:p>
            <a:r>
              <a:rPr lang="en-US" dirty="0" smtClean="0"/>
              <a:t>Kirsten’s personal plan per each part- </a:t>
            </a:r>
          </a:p>
          <a:p>
            <a:pPr lvl="1"/>
            <a:r>
              <a:rPr lang="en-US" dirty="0" smtClean="0"/>
              <a:t>3-4 hours per day 4-5 days a week for a month</a:t>
            </a:r>
          </a:p>
          <a:p>
            <a:pPr lvl="1"/>
            <a:r>
              <a:rPr lang="en-US" dirty="0" smtClean="0"/>
              <a:t>I did the USF live review program (no longer offered)</a:t>
            </a:r>
          </a:p>
          <a:p>
            <a:pPr lvl="1"/>
            <a:r>
              <a:rPr lang="en-US" dirty="0" smtClean="0"/>
              <a:t>Used Becker for AUD since didn’t pass first time.</a:t>
            </a:r>
          </a:p>
          <a:p>
            <a:pPr marL="457200" lvl="1" indent="0">
              <a:buNone/>
            </a:pPr>
            <a:endParaRPr lang="en-US" dirty="0" smtClean="0"/>
          </a:p>
          <a:p>
            <a:r>
              <a:rPr lang="en-US" dirty="0" smtClean="0"/>
              <a:t>Becker </a:t>
            </a:r>
            <a:r>
              <a:rPr lang="en-US" dirty="0"/>
              <a:t>Fast Pass is an intense option</a:t>
            </a:r>
          </a:p>
          <a:p>
            <a:pPr lvl="1"/>
            <a:r>
              <a:rPr lang="en-US" dirty="0" smtClean="0"/>
              <a:t>Finish all 4 parts in 12 weeks</a:t>
            </a:r>
          </a:p>
          <a:p>
            <a:pPr lvl="1"/>
            <a:r>
              <a:rPr lang="en-US" dirty="0" smtClean="0"/>
              <a:t>Don’t work or have other commitments</a:t>
            </a:r>
          </a:p>
          <a:p>
            <a:pPr lvl="1"/>
            <a:endParaRPr lang="en-US" dirty="0"/>
          </a:p>
          <a:p>
            <a:pPr lvl="1"/>
            <a:endParaRPr lang="en-US" dirty="0" smtClean="0"/>
          </a:p>
        </p:txBody>
      </p:sp>
    </p:spTree>
    <p:extLst>
      <p:ext uri="{BB962C8B-B14F-4D97-AF65-F5344CB8AC3E}">
        <p14:creationId xmlns:p14="http://schemas.microsoft.com/office/powerpoint/2010/main" val="1715247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Time Commitment</a:t>
            </a:r>
            <a:endParaRPr lang="en-US" dirty="0"/>
          </a:p>
        </p:txBody>
      </p:sp>
      <p:sp>
        <p:nvSpPr>
          <p:cNvPr id="3" name="Content Placeholder 2"/>
          <p:cNvSpPr>
            <a:spLocks noGrp="1"/>
          </p:cNvSpPr>
          <p:nvPr>
            <p:ph idx="1"/>
          </p:nvPr>
        </p:nvSpPr>
        <p:spPr>
          <a:xfrm>
            <a:off x="228600" y="1143000"/>
            <a:ext cx="8458200" cy="5562600"/>
          </a:xfrm>
        </p:spPr>
        <p:txBody>
          <a:bodyPr>
            <a:normAutofit/>
          </a:bodyPr>
          <a:lstStyle/>
          <a:p>
            <a:r>
              <a:rPr lang="en-US" dirty="0" smtClean="0"/>
              <a:t>Becker Fast Pass takes 12 weeks during summer</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Kirsten’s thought- if I had to do it all over again, I would have done Becker Fast Pass.</a:t>
            </a:r>
          </a:p>
          <a:p>
            <a:endParaRPr lang="en-US" dirty="0"/>
          </a:p>
          <a:p>
            <a:endParaRPr lang="en-US" dirty="0" smtClean="0"/>
          </a:p>
          <a:p>
            <a:endParaRPr lang="en-US" dirty="0" smtClean="0"/>
          </a:p>
          <a:p>
            <a:endParaRPr lang="en-US" dirty="0" smtClean="0"/>
          </a:p>
          <a:p>
            <a:endParaRPr lang="en-US" dirty="0"/>
          </a:p>
          <a:p>
            <a:pPr marL="457200" lvl="1" indent="0">
              <a:buNone/>
            </a:pPr>
            <a:endParaRPr lang="en-US" dirty="0" smtClean="0"/>
          </a:p>
          <a:p>
            <a:endParaRPr lang="en-US" dirty="0"/>
          </a:p>
        </p:txBody>
      </p:sp>
      <p:sp>
        <p:nvSpPr>
          <p:cNvPr id="4" name="TextBox 3"/>
          <p:cNvSpPr txBox="1"/>
          <p:nvPr/>
        </p:nvSpPr>
        <p:spPr>
          <a:xfrm>
            <a:off x="5410200" y="6324600"/>
            <a:ext cx="3657600" cy="461665"/>
          </a:xfrm>
          <a:prstGeom prst="rect">
            <a:avLst/>
          </a:prstGeom>
          <a:noFill/>
        </p:spPr>
        <p:txBody>
          <a:bodyPr wrap="square" rtlCol="0">
            <a:spAutoFit/>
          </a:bodyPr>
          <a:lstStyle/>
          <a:p>
            <a:r>
              <a:rPr lang="en-US" sz="1200" dirty="0">
                <a:hlinkClick r:id="rId2"/>
              </a:rPr>
              <a:t>http://cpaexamprep.com/budgeting-time-for-cpa-exam-courses-depends-upon-personal-circumstances</a:t>
            </a:r>
            <a:r>
              <a:rPr lang="en-US" sz="1200" dirty="0" smtClean="0">
                <a:hlinkClick r:id="rId2"/>
              </a:rPr>
              <a:t>/</a:t>
            </a:r>
            <a:r>
              <a:rPr lang="en-US" sz="1200" dirty="0" smtClean="0"/>
              <a:t> </a:t>
            </a:r>
            <a:endParaRPr lang="en-US" sz="1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26" y="1752600"/>
            <a:ext cx="8151873" cy="3051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6324599"/>
            <a:ext cx="5638800" cy="369332"/>
          </a:xfrm>
          <a:prstGeom prst="rect">
            <a:avLst/>
          </a:prstGeom>
          <a:noFill/>
        </p:spPr>
        <p:txBody>
          <a:bodyPr wrap="square" rtlCol="0">
            <a:spAutoFit/>
          </a:bodyPr>
          <a:lstStyle/>
          <a:p>
            <a:r>
              <a:rPr lang="en-US" dirty="0" smtClean="0"/>
              <a:t>Disclosure- I am NOT compensated in any way by Becker!</a:t>
            </a:r>
            <a:endParaRPr lang="en-US" dirty="0"/>
          </a:p>
        </p:txBody>
      </p:sp>
    </p:spTree>
    <p:extLst>
      <p:ext uri="{BB962C8B-B14F-4D97-AF65-F5344CB8AC3E}">
        <p14:creationId xmlns:p14="http://schemas.microsoft.com/office/powerpoint/2010/main" val="19949265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Habits for the CPA Exam</a:t>
            </a:r>
            <a:endParaRPr lang="en-US" dirty="0"/>
          </a:p>
        </p:txBody>
      </p:sp>
      <p:sp>
        <p:nvSpPr>
          <p:cNvPr id="3" name="Content Placeholder 2"/>
          <p:cNvSpPr>
            <a:spLocks noGrp="1"/>
          </p:cNvSpPr>
          <p:nvPr>
            <p:ph idx="1"/>
          </p:nvPr>
        </p:nvSpPr>
        <p:spPr/>
        <p:txBody>
          <a:bodyPr/>
          <a:lstStyle/>
          <a:p>
            <a:r>
              <a:rPr lang="en-US" sz="2400" dirty="0" smtClean="0"/>
              <a:t>Going into the process of preparing for the CPA exam without a study plan is one of the easiest ways to struggle with passing the exam</a:t>
            </a:r>
          </a:p>
          <a:p>
            <a:pPr marL="0" indent="0">
              <a:buNone/>
            </a:pPr>
            <a:endParaRPr lang="en-US" sz="2400" dirty="0" smtClean="0"/>
          </a:p>
          <a:p>
            <a:r>
              <a:rPr lang="en-US" sz="2400" dirty="0" smtClean="0"/>
              <a:t>Just like with studying for anything, each individual has their own way of studying that works best – identify yours early</a:t>
            </a:r>
          </a:p>
          <a:p>
            <a:pPr marL="0" indent="0">
              <a:buNone/>
            </a:pPr>
            <a:endParaRPr lang="en-US" sz="2400" dirty="0" smtClean="0"/>
          </a:p>
          <a:p>
            <a:r>
              <a:rPr lang="en-US" sz="2400" dirty="0"/>
              <a:t>Before you start studying for the </a:t>
            </a:r>
            <a:r>
              <a:rPr lang="en-US" sz="2400" dirty="0" smtClean="0"/>
              <a:t>CPA exam</a:t>
            </a:r>
            <a:r>
              <a:rPr lang="en-US" sz="2400" dirty="0"/>
              <a:t>, schedule the </a:t>
            </a:r>
            <a:r>
              <a:rPr lang="en-US" sz="2400" dirty="0" smtClean="0"/>
              <a:t>CPA exam </a:t>
            </a:r>
            <a:r>
              <a:rPr lang="en-US" sz="2400" dirty="0"/>
              <a:t>part(s) you want to take within the next six </a:t>
            </a:r>
            <a:r>
              <a:rPr lang="en-US" sz="2400" dirty="0" smtClean="0"/>
              <a:t>months</a:t>
            </a:r>
          </a:p>
          <a:p>
            <a:pPr lvl="1"/>
            <a:r>
              <a:rPr lang="en-US" sz="2400" dirty="0" smtClean="0"/>
              <a:t>If you don't, you'll probably never get started!</a:t>
            </a:r>
            <a:endParaRPr lang="en-US" sz="2400" dirty="0"/>
          </a:p>
          <a:p>
            <a:endParaRPr lang="en-US" sz="1800" dirty="0"/>
          </a:p>
          <a:p>
            <a:endParaRPr lang="en-US" sz="1800" dirty="0"/>
          </a:p>
          <a:p>
            <a:endParaRPr lang="en-US" sz="1800" dirty="0" smtClean="0"/>
          </a:p>
          <a:p>
            <a:endParaRPr lang="en-US" dirty="0" smtClean="0"/>
          </a:p>
          <a:p>
            <a:endParaRPr lang="en-US" dirty="0"/>
          </a:p>
        </p:txBody>
      </p:sp>
    </p:spTree>
    <p:extLst>
      <p:ext uri="{BB962C8B-B14F-4D97-AF65-F5344CB8AC3E}">
        <p14:creationId xmlns:p14="http://schemas.microsoft.com/office/powerpoint/2010/main" val="11958146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990600"/>
          </a:xfrm>
        </p:spPr>
        <p:txBody>
          <a:bodyPr/>
          <a:lstStyle/>
          <a:p>
            <a:r>
              <a:rPr lang="en-US" dirty="0"/>
              <a:t>Study Habits for the CPA Exam</a:t>
            </a:r>
          </a:p>
        </p:txBody>
      </p:sp>
      <p:sp>
        <p:nvSpPr>
          <p:cNvPr id="3" name="Content Placeholder 2"/>
          <p:cNvSpPr>
            <a:spLocks noGrp="1"/>
          </p:cNvSpPr>
          <p:nvPr>
            <p:ph idx="1"/>
          </p:nvPr>
        </p:nvSpPr>
        <p:spPr>
          <a:xfrm>
            <a:off x="228600" y="914400"/>
            <a:ext cx="8686800" cy="5791200"/>
          </a:xfrm>
        </p:spPr>
        <p:txBody>
          <a:bodyPr>
            <a:normAutofit fontScale="92500" lnSpcReduction="20000"/>
          </a:bodyPr>
          <a:lstStyle/>
          <a:p>
            <a:r>
              <a:rPr lang="en-US" sz="2400" dirty="0" smtClean="0"/>
              <a:t>Find </a:t>
            </a:r>
            <a:r>
              <a:rPr lang="en-US" sz="2400" dirty="0"/>
              <a:t>a </a:t>
            </a:r>
            <a:r>
              <a:rPr lang="en-US" sz="2400" dirty="0" smtClean="0"/>
              <a:t>CPA exam review format and a study </a:t>
            </a:r>
            <a:r>
              <a:rPr lang="en-US" sz="2400" dirty="0"/>
              <a:t>plan </a:t>
            </a:r>
            <a:r>
              <a:rPr lang="en-US" sz="2400" dirty="0" smtClean="0"/>
              <a:t>early </a:t>
            </a:r>
            <a:r>
              <a:rPr lang="en-US" sz="2400" dirty="0"/>
              <a:t>and stick with </a:t>
            </a:r>
            <a:r>
              <a:rPr lang="en-US" sz="2400" dirty="0" smtClean="0"/>
              <a:t>it</a:t>
            </a:r>
          </a:p>
          <a:p>
            <a:pPr marL="0" indent="0">
              <a:buNone/>
            </a:pPr>
            <a:endParaRPr lang="en-US" sz="2400" dirty="0" smtClean="0"/>
          </a:p>
          <a:p>
            <a:r>
              <a:rPr lang="en-US" sz="2400" dirty="0"/>
              <a:t>Set aside the right amount of time to study and anyone can pass</a:t>
            </a:r>
          </a:p>
          <a:p>
            <a:pPr lvl="1"/>
            <a:r>
              <a:rPr lang="en-US" sz="2400" dirty="0"/>
              <a:t>Passing the CPA exam isn't about being the most technical accountant</a:t>
            </a:r>
          </a:p>
          <a:p>
            <a:pPr marL="0" indent="0">
              <a:buNone/>
            </a:pPr>
            <a:endParaRPr lang="en-US" sz="2400" dirty="0"/>
          </a:p>
          <a:p>
            <a:r>
              <a:rPr lang="en-US" sz="2400" dirty="0" smtClean="0"/>
              <a:t>If possible, have a consistent time set aside to study for the CPA exam each day without distractions</a:t>
            </a:r>
          </a:p>
          <a:p>
            <a:endParaRPr lang="en-US" sz="2400" dirty="0"/>
          </a:p>
          <a:p>
            <a:r>
              <a:rPr lang="en-US" sz="2400" dirty="0" smtClean="0"/>
              <a:t>Break your studying down into parts making sure you master each part before going to the next one</a:t>
            </a:r>
            <a:endParaRPr lang="en-US" sz="2400" dirty="0"/>
          </a:p>
          <a:p>
            <a:pPr marL="0" indent="0">
              <a:buNone/>
            </a:pPr>
            <a:endParaRPr lang="en-US" sz="2400" dirty="0" smtClean="0"/>
          </a:p>
          <a:p>
            <a:r>
              <a:rPr lang="en-US" sz="2400" dirty="0" smtClean="0"/>
              <a:t>Do the prep work before doing multiple choice questions and working simulations, but make doing the multiple choice questions and simulations a top priority</a:t>
            </a:r>
          </a:p>
          <a:p>
            <a:pPr lvl="1"/>
            <a:r>
              <a:rPr lang="en-US" sz="2400" dirty="0" smtClean="0"/>
              <a:t>A general rule is that for every hour of prep work you do, spend two – three hours doing multiple choice or practice simulation questions</a:t>
            </a:r>
          </a:p>
          <a:p>
            <a:pPr marL="457200" lvl="1" indent="0">
              <a:buNone/>
            </a:pPr>
            <a:endParaRPr lang="en-US" sz="1400" dirty="0" smtClean="0"/>
          </a:p>
          <a:p>
            <a:endParaRPr lang="en-US" sz="1800" dirty="0"/>
          </a:p>
          <a:p>
            <a:endParaRPr lang="en-US" sz="1800" dirty="0" smtClean="0"/>
          </a:p>
          <a:p>
            <a:pPr lvl="1"/>
            <a:endParaRPr lang="en-US" sz="1400" dirty="0" smtClean="0"/>
          </a:p>
        </p:txBody>
      </p:sp>
    </p:spTree>
    <p:extLst>
      <p:ext uri="{BB962C8B-B14F-4D97-AF65-F5344CB8AC3E}">
        <p14:creationId xmlns:p14="http://schemas.microsoft.com/office/powerpoint/2010/main" val="18119900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a:t>Study Habits for the CPA Exam</a:t>
            </a:r>
          </a:p>
        </p:txBody>
      </p:sp>
      <p:sp>
        <p:nvSpPr>
          <p:cNvPr id="3" name="Content Placeholder 2"/>
          <p:cNvSpPr>
            <a:spLocks noGrp="1"/>
          </p:cNvSpPr>
          <p:nvPr>
            <p:ph idx="1"/>
          </p:nvPr>
        </p:nvSpPr>
        <p:spPr>
          <a:xfrm>
            <a:off x="457200" y="1066800"/>
            <a:ext cx="8229600" cy="5562600"/>
          </a:xfrm>
        </p:spPr>
        <p:txBody>
          <a:bodyPr>
            <a:noAutofit/>
          </a:bodyPr>
          <a:lstStyle/>
          <a:p>
            <a:r>
              <a:rPr lang="en-US" sz="2000" dirty="0"/>
              <a:t>When doing </a:t>
            </a:r>
            <a:r>
              <a:rPr lang="en-US" sz="2000" dirty="0" smtClean="0"/>
              <a:t>multiple choice questions and practice simulations, </a:t>
            </a:r>
            <a:r>
              <a:rPr lang="en-US" sz="2000" dirty="0"/>
              <a:t>read all of the answer choices and </a:t>
            </a:r>
            <a:r>
              <a:rPr lang="en-US" sz="2000" dirty="0" smtClean="0"/>
              <a:t>explanations</a:t>
            </a:r>
          </a:p>
          <a:p>
            <a:endParaRPr lang="en-US" sz="2000" dirty="0"/>
          </a:p>
          <a:p>
            <a:r>
              <a:rPr lang="en-US" sz="2000" dirty="0" smtClean="0"/>
              <a:t>Make </a:t>
            </a:r>
            <a:r>
              <a:rPr lang="en-US" sz="2000" dirty="0"/>
              <a:t>an effort to take very detailed notes from your prep work, your multiple choice questions, and your practice simulations</a:t>
            </a:r>
          </a:p>
          <a:p>
            <a:endParaRPr lang="en-US" sz="2000" dirty="0"/>
          </a:p>
          <a:p>
            <a:r>
              <a:rPr lang="en-US" sz="2000" dirty="0" smtClean="0"/>
              <a:t>Prepare for the CPA exam in conditions that are similar to the test day environment</a:t>
            </a:r>
          </a:p>
          <a:p>
            <a:pPr marL="0" indent="0">
              <a:buNone/>
            </a:pPr>
            <a:endParaRPr lang="en-US" sz="2000" dirty="0" smtClean="0"/>
          </a:p>
          <a:p>
            <a:r>
              <a:rPr lang="en-US" sz="2000" dirty="0" smtClean="0"/>
              <a:t>Keep track of your progress on a daily basis</a:t>
            </a:r>
          </a:p>
          <a:p>
            <a:endParaRPr lang="en-US" sz="2000" dirty="0"/>
          </a:p>
          <a:p>
            <a:r>
              <a:rPr lang="en-US" sz="2000" dirty="0"/>
              <a:t>Know a little about a lot of the topics</a:t>
            </a:r>
          </a:p>
          <a:p>
            <a:pPr lvl="1"/>
            <a:r>
              <a:rPr lang="en-US" sz="2000" dirty="0"/>
              <a:t>The CPA exam has often been referred to as being "a mile wide, </a:t>
            </a:r>
            <a:r>
              <a:rPr lang="en-US" sz="2000" dirty="0" smtClean="0"/>
              <a:t>and </a:t>
            </a:r>
            <a:r>
              <a:rPr lang="en-US" sz="2000" dirty="0"/>
              <a:t>an inch deep"</a:t>
            </a:r>
          </a:p>
          <a:p>
            <a:endParaRPr lang="en-US" dirty="0"/>
          </a:p>
          <a:p>
            <a:pPr marL="0" indent="0">
              <a:buNone/>
            </a:pPr>
            <a:endParaRPr lang="en-US" sz="1800" dirty="0"/>
          </a:p>
        </p:txBody>
      </p:sp>
    </p:spTree>
    <p:extLst>
      <p:ext uri="{BB962C8B-B14F-4D97-AF65-F5344CB8AC3E}">
        <p14:creationId xmlns:p14="http://schemas.microsoft.com/office/powerpoint/2010/main" val="311724842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CPA Exam Tips and Tricks</a:t>
            </a:r>
            <a:endParaRPr lang="en-US" dirty="0"/>
          </a:p>
        </p:txBody>
      </p:sp>
      <p:sp>
        <p:nvSpPr>
          <p:cNvPr id="3" name="Content Placeholder 2"/>
          <p:cNvSpPr>
            <a:spLocks noGrp="1"/>
          </p:cNvSpPr>
          <p:nvPr>
            <p:ph idx="1"/>
          </p:nvPr>
        </p:nvSpPr>
        <p:spPr>
          <a:xfrm>
            <a:off x="304800" y="1219200"/>
            <a:ext cx="8534400" cy="5334000"/>
          </a:xfrm>
        </p:spPr>
        <p:txBody>
          <a:bodyPr>
            <a:normAutofit/>
          </a:bodyPr>
          <a:lstStyle/>
          <a:p>
            <a:r>
              <a:rPr lang="en-US" sz="2400" dirty="0" smtClean="0"/>
              <a:t>Start taking the CPA exam as soon as you complete the accounting classes and other requirements necessary to take the exam</a:t>
            </a:r>
          </a:p>
          <a:p>
            <a:endParaRPr lang="en-US" sz="2400" dirty="0"/>
          </a:p>
          <a:p>
            <a:r>
              <a:rPr lang="en-US" sz="2400" dirty="0" smtClean="0"/>
              <a:t>Know the format of each section of the CPA exam before you start studying. It will make studying for the exam a lot easier</a:t>
            </a:r>
          </a:p>
          <a:p>
            <a:endParaRPr lang="en-US" sz="2400" dirty="0"/>
          </a:p>
          <a:p>
            <a:r>
              <a:rPr lang="en-US" sz="2400" dirty="0" smtClean="0"/>
              <a:t>Once you schedule a part of the exam, don't reschedule unless an extenuating circumstance arises</a:t>
            </a:r>
          </a:p>
          <a:p>
            <a:endParaRPr lang="en-US" sz="2400" dirty="0"/>
          </a:p>
          <a:p>
            <a:r>
              <a:rPr lang="en-US" sz="2400" dirty="0" smtClean="0"/>
              <a:t>Once you start taking the CPA exam, keep going – Don't lose momentum! </a:t>
            </a:r>
          </a:p>
          <a:p>
            <a:endParaRPr lang="en-US" sz="2200" dirty="0"/>
          </a:p>
          <a:p>
            <a:pPr marL="0" indent="0">
              <a:buNone/>
            </a:pPr>
            <a:endParaRPr lang="en-US" sz="1800" dirty="0" smtClean="0"/>
          </a:p>
          <a:p>
            <a:endParaRPr lang="en-US" sz="1800" dirty="0"/>
          </a:p>
          <a:p>
            <a:endParaRPr lang="en-US" sz="1800" dirty="0"/>
          </a:p>
          <a:p>
            <a:endParaRPr lang="en-US" sz="1400" dirty="0" smtClean="0"/>
          </a:p>
          <a:p>
            <a:endParaRPr lang="en-US" sz="1800" dirty="0"/>
          </a:p>
          <a:p>
            <a:endParaRPr lang="en-US" sz="1800" dirty="0" smtClean="0"/>
          </a:p>
          <a:p>
            <a:endParaRPr lang="en-US" dirty="0" smtClean="0"/>
          </a:p>
          <a:p>
            <a:endParaRPr lang="en-US" dirty="0"/>
          </a:p>
        </p:txBody>
      </p:sp>
    </p:spTree>
    <p:extLst>
      <p:ext uri="{BB962C8B-B14F-4D97-AF65-F5344CB8AC3E}">
        <p14:creationId xmlns:p14="http://schemas.microsoft.com/office/powerpoint/2010/main" val="32634264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dirty="0"/>
              <a:t>CPA Exam Tips and Tricks</a:t>
            </a:r>
          </a:p>
        </p:txBody>
      </p:sp>
      <p:sp>
        <p:nvSpPr>
          <p:cNvPr id="3" name="Content Placeholder 2"/>
          <p:cNvSpPr>
            <a:spLocks noGrp="1"/>
          </p:cNvSpPr>
          <p:nvPr>
            <p:ph idx="1"/>
          </p:nvPr>
        </p:nvSpPr>
        <p:spPr>
          <a:xfrm>
            <a:off x="152400" y="1066800"/>
            <a:ext cx="8839200" cy="5410200"/>
          </a:xfrm>
        </p:spPr>
        <p:txBody>
          <a:bodyPr>
            <a:normAutofit/>
          </a:bodyPr>
          <a:lstStyle/>
          <a:p>
            <a:r>
              <a:rPr lang="en-US" sz="2400" dirty="0"/>
              <a:t>Go into the testing center with your own "game plan" for finishing the CPA exam part you are taking</a:t>
            </a:r>
          </a:p>
          <a:p>
            <a:endParaRPr lang="en-US" sz="2400" dirty="0"/>
          </a:p>
          <a:p>
            <a:r>
              <a:rPr lang="en-US" sz="2400" dirty="0"/>
              <a:t>Finish the CPA exam while you're in school!</a:t>
            </a:r>
          </a:p>
          <a:p>
            <a:pPr marL="0" indent="0">
              <a:buNone/>
            </a:pPr>
            <a:endParaRPr lang="en-US" sz="2400" dirty="0"/>
          </a:p>
          <a:p>
            <a:r>
              <a:rPr lang="en-US" sz="2400" dirty="0" smtClean="0"/>
              <a:t>Know </a:t>
            </a:r>
            <a:r>
              <a:rPr lang="en-US" sz="2400" dirty="0"/>
              <a:t>the resources that are available to you from the entities involved in the CPA exam process</a:t>
            </a:r>
          </a:p>
          <a:p>
            <a:pPr lvl="1"/>
            <a:r>
              <a:rPr lang="en-US" sz="2400" dirty="0">
                <a:hlinkClick r:id="rId3"/>
              </a:rPr>
              <a:t>AICPA Free Resources</a:t>
            </a:r>
            <a:endParaRPr lang="en-US" sz="2400" dirty="0"/>
          </a:p>
          <a:p>
            <a:pPr marL="0" indent="0">
              <a:buNone/>
            </a:pPr>
            <a:endParaRPr lang="en-US" sz="2400" dirty="0"/>
          </a:p>
          <a:p>
            <a:r>
              <a:rPr lang="en-US" sz="2400" dirty="0"/>
              <a:t>Use websites like </a:t>
            </a:r>
            <a:r>
              <a:rPr lang="en-US" sz="2400" dirty="0">
                <a:hlinkClick r:id="rId4"/>
              </a:rPr>
              <a:t>www.cpanet.com</a:t>
            </a:r>
            <a:r>
              <a:rPr lang="en-US" sz="2400" dirty="0"/>
              <a:t> , </a:t>
            </a:r>
            <a:r>
              <a:rPr lang="en-US" sz="2400" dirty="0">
                <a:hlinkClick r:id="rId5"/>
              </a:rPr>
              <a:t>www.another71.com</a:t>
            </a:r>
            <a:r>
              <a:rPr lang="en-US" sz="2400" dirty="0"/>
              <a:t> , and </a:t>
            </a:r>
            <a:r>
              <a:rPr lang="en-US" sz="2400" dirty="0">
                <a:hlinkClick r:id="rId6"/>
              </a:rPr>
              <a:t>www.goingconcern.com</a:t>
            </a:r>
            <a:r>
              <a:rPr lang="en-US" sz="2400" dirty="0"/>
              <a:t> for resources from the CPA candidate perspective</a:t>
            </a:r>
          </a:p>
          <a:p>
            <a:pPr marL="0" indent="0">
              <a:buNone/>
            </a:pPr>
            <a:endParaRPr lang="en-US" sz="1800" dirty="0"/>
          </a:p>
          <a:p>
            <a:endParaRPr lang="en-US" sz="1800" dirty="0" smtClean="0"/>
          </a:p>
          <a:p>
            <a:pPr lvl="1"/>
            <a:endParaRPr lang="en-US" sz="1400" dirty="0"/>
          </a:p>
          <a:p>
            <a:endParaRPr lang="en-US" dirty="0"/>
          </a:p>
        </p:txBody>
      </p:sp>
    </p:spTree>
    <p:extLst>
      <p:ext uri="{BB962C8B-B14F-4D97-AF65-F5344CB8AC3E}">
        <p14:creationId xmlns:p14="http://schemas.microsoft.com/office/powerpoint/2010/main" val="28055382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Balancing Life While Studying for the CPA Exam</a:t>
            </a:r>
          </a:p>
        </p:txBody>
      </p:sp>
      <p:sp>
        <p:nvSpPr>
          <p:cNvPr id="3" name="Content Placeholder 2"/>
          <p:cNvSpPr>
            <a:spLocks noGrp="1"/>
          </p:cNvSpPr>
          <p:nvPr>
            <p:ph idx="1"/>
          </p:nvPr>
        </p:nvSpPr>
        <p:spPr>
          <a:xfrm>
            <a:off x="457200" y="1600200"/>
            <a:ext cx="8686800" cy="5257800"/>
          </a:xfrm>
        </p:spPr>
        <p:txBody>
          <a:bodyPr/>
          <a:lstStyle/>
          <a:p>
            <a:pPr marL="0" indent="0">
              <a:buNone/>
            </a:pPr>
            <a:r>
              <a:rPr lang="en-US" sz="2800" dirty="0" smtClean="0"/>
              <a:t>According to the AICPA, maintaining balance in your life comes down to prioritizing four areas:</a:t>
            </a:r>
            <a:endParaRPr lang="en-US" sz="2800" dirty="0"/>
          </a:p>
          <a:p>
            <a:endParaRPr lang="en-US" sz="1800" dirty="0" smtClean="0"/>
          </a:p>
          <a:p>
            <a:pPr marL="800100" lvl="1" indent="-342900">
              <a:buFont typeface="+mj-lt"/>
              <a:buAutoNum type="arabicPeriod"/>
            </a:pPr>
            <a:r>
              <a:rPr lang="en-US" dirty="0" smtClean="0"/>
              <a:t>Work</a:t>
            </a:r>
          </a:p>
          <a:p>
            <a:pPr marL="800100" lvl="1" indent="-342900">
              <a:buFont typeface="+mj-lt"/>
              <a:buAutoNum type="arabicPeriod"/>
            </a:pPr>
            <a:endParaRPr lang="en-US" dirty="0"/>
          </a:p>
          <a:p>
            <a:pPr marL="800100" lvl="1" indent="-342900">
              <a:buFont typeface="+mj-lt"/>
              <a:buAutoNum type="arabicPeriod"/>
            </a:pPr>
            <a:r>
              <a:rPr lang="en-US" dirty="0" smtClean="0"/>
              <a:t>Family and Friends</a:t>
            </a:r>
          </a:p>
          <a:p>
            <a:pPr marL="800100" lvl="1" indent="-342900">
              <a:buFont typeface="+mj-lt"/>
              <a:buAutoNum type="arabicPeriod"/>
            </a:pPr>
            <a:endParaRPr lang="en-US" dirty="0"/>
          </a:p>
          <a:p>
            <a:pPr marL="800100" lvl="1" indent="-342900">
              <a:buFont typeface="+mj-lt"/>
              <a:buAutoNum type="arabicPeriod"/>
            </a:pPr>
            <a:r>
              <a:rPr lang="en-US" dirty="0" smtClean="0"/>
              <a:t>Community</a:t>
            </a:r>
          </a:p>
          <a:p>
            <a:pPr marL="800100" lvl="1" indent="-342900">
              <a:buFont typeface="+mj-lt"/>
              <a:buAutoNum type="arabicPeriod"/>
            </a:pPr>
            <a:endParaRPr lang="en-US" dirty="0"/>
          </a:p>
          <a:p>
            <a:pPr marL="800100" lvl="1" indent="-342900">
              <a:buFont typeface="+mj-lt"/>
              <a:buAutoNum type="arabicPeriod"/>
            </a:pPr>
            <a:r>
              <a:rPr lang="en-US" dirty="0" smtClean="0"/>
              <a:t>Health</a:t>
            </a:r>
          </a:p>
        </p:txBody>
      </p:sp>
      <p:sp>
        <p:nvSpPr>
          <p:cNvPr id="4" name="Rectangle 3"/>
          <p:cNvSpPr/>
          <p:nvPr/>
        </p:nvSpPr>
        <p:spPr>
          <a:xfrm>
            <a:off x="8064689" y="6445394"/>
            <a:ext cx="1034143" cy="307777"/>
          </a:xfrm>
          <a:prstGeom prst="rect">
            <a:avLst/>
          </a:prstGeom>
        </p:spPr>
        <p:txBody>
          <a:bodyPr wrap="square">
            <a:spAutoFit/>
          </a:bodyPr>
          <a:lstStyle/>
          <a:p>
            <a:pPr algn="r"/>
            <a:r>
              <a:rPr lang="en-US" sz="1400" dirty="0" smtClean="0"/>
              <a:t>AICPA</a:t>
            </a:r>
            <a:endParaRPr lang="en-US" sz="1400" dirty="0"/>
          </a:p>
        </p:txBody>
      </p:sp>
      <p:pic>
        <p:nvPicPr>
          <p:cNvPr id="6" name="Picture 5" descr="work-life-balance.jpg"/>
          <p:cNvPicPr>
            <a:picLocks noChangeAspect="1"/>
          </p:cNvPicPr>
          <p:nvPr/>
        </p:nvPicPr>
        <p:blipFill>
          <a:blip r:embed="rId2"/>
          <a:stretch>
            <a:fillRect/>
          </a:stretch>
        </p:blipFill>
        <p:spPr>
          <a:xfrm>
            <a:off x="4267200" y="3200400"/>
            <a:ext cx="4699000" cy="2819400"/>
          </a:xfrm>
          <a:prstGeom prst="rect">
            <a:avLst/>
          </a:prstGeom>
        </p:spPr>
      </p:pic>
    </p:spTree>
    <p:extLst>
      <p:ext uri="{BB962C8B-B14F-4D97-AF65-F5344CB8AC3E}">
        <p14:creationId xmlns:p14="http://schemas.microsoft.com/office/powerpoint/2010/main" val="410923321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Balancing Life While Studying for the CPA Exam</a:t>
            </a:r>
          </a:p>
        </p:txBody>
      </p:sp>
      <p:sp>
        <p:nvSpPr>
          <p:cNvPr id="3" name="Content Placeholder 2"/>
          <p:cNvSpPr>
            <a:spLocks noGrp="1"/>
          </p:cNvSpPr>
          <p:nvPr>
            <p:ph idx="1"/>
          </p:nvPr>
        </p:nvSpPr>
        <p:spPr>
          <a:xfrm>
            <a:off x="457200" y="1600200"/>
            <a:ext cx="8686800" cy="5181600"/>
          </a:xfrm>
        </p:spPr>
        <p:txBody>
          <a:bodyPr>
            <a:normAutofit fontScale="85000" lnSpcReduction="20000"/>
          </a:bodyPr>
          <a:lstStyle/>
          <a:p>
            <a:pPr marL="0" indent="0">
              <a:buNone/>
            </a:pPr>
            <a:r>
              <a:rPr lang="en-US" sz="2800" dirty="0" smtClean="0"/>
              <a:t>Five steps to achieving work-life balance from a CPA candidate's perspective</a:t>
            </a:r>
          </a:p>
          <a:p>
            <a:pPr marL="0" indent="0">
              <a:buNone/>
            </a:pPr>
            <a:endParaRPr lang="en-US" sz="2800" dirty="0" smtClean="0"/>
          </a:p>
          <a:p>
            <a:pPr marL="800100" lvl="1" indent="-342900">
              <a:buFont typeface="+mj-lt"/>
              <a:buAutoNum type="arabicPeriod"/>
            </a:pPr>
            <a:r>
              <a:rPr lang="en-US" dirty="0" smtClean="0"/>
              <a:t>Figure out what really matters to you in life</a:t>
            </a:r>
          </a:p>
          <a:p>
            <a:pPr marL="800100" lvl="1" indent="-342900">
              <a:buFont typeface="+mj-lt"/>
              <a:buAutoNum type="arabicPeriod"/>
            </a:pPr>
            <a:endParaRPr lang="en-US" dirty="0" smtClean="0"/>
          </a:p>
          <a:p>
            <a:pPr marL="800100" lvl="1" indent="-342900">
              <a:buFont typeface="+mj-lt"/>
              <a:buAutoNum type="arabicPeriod"/>
            </a:pPr>
            <a:r>
              <a:rPr lang="en-US" dirty="0" smtClean="0"/>
              <a:t>Drop unnecessary activities</a:t>
            </a:r>
          </a:p>
          <a:p>
            <a:pPr marL="800100" lvl="1" indent="-342900">
              <a:buFont typeface="+mj-lt"/>
              <a:buAutoNum type="arabicPeriod"/>
            </a:pPr>
            <a:endParaRPr lang="en-US" dirty="0" smtClean="0"/>
          </a:p>
          <a:p>
            <a:pPr marL="800100" lvl="1" indent="-342900">
              <a:buFont typeface="+mj-lt"/>
              <a:buAutoNum type="arabicPeriod"/>
            </a:pPr>
            <a:r>
              <a:rPr lang="en-US" dirty="0" smtClean="0"/>
              <a:t>Protect your private time</a:t>
            </a:r>
          </a:p>
          <a:p>
            <a:pPr marL="800100" lvl="1" indent="-342900">
              <a:buFont typeface="+mj-lt"/>
              <a:buAutoNum type="arabicPeriod"/>
            </a:pPr>
            <a:endParaRPr lang="en-US" dirty="0" smtClean="0"/>
          </a:p>
          <a:p>
            <a:pPr marL="800100" lvl="1" indent="-342900">
              <a:buFont typeface="+mj-lt"/>
              <a:buAutoNum type="arabicPeriod"/>
            </a:pPr>
            <a:r>
              <a:rPr lang="en-US" dirty="0" smtClean="0"/>
              <a:t>Accept help to balance your life</a:t>
            </a:r>
          </a:p>
          <a:p>
            <a:pPr marL="800100" lvl="1" indent="-342900">
              <a:buFont typeface="+mj-lt"/>
              <a:buAutoNum type="arabicPeriod"/>
            </a:pPr>
            <a:endParaRPr lang="en-US" dirty="0" smtClean="0"/>
          </a:p>
          <a:p>
            <a:pPr marL="800100" lvl="1" indent="-342900">
              <a:buFont typeface="+mj-lt"/>
              <a:buAutoNum type="arabicPeriod"/>
            </a:pPr>
            <a:r>
              <a:rPr lang="en-US" dirty="0" smtClean="0"/>
              <a:t>Plan fun and relaxation</a:t>
            </a:r>
          </a:p>
          <a:p>
            <a:pPr marL="457200" lvl="1" indent="0">
              <a:buNone/>
            </a:pPr>
            <a:endParaRPr lang="en-US" sz="1800" dirty="0"/>
          </a:p>
          <a:p>
            <a:pPr lvl="1"/>
            <a:endParaRPr lang="en-US" sz="1800" dirty="0" smtClean="0"/>
          </a:p>
          <a:p>
            <a:pPr marL="457200" lvl="1" indent="0" algn="r">
              <a:buNone/>
            </a:pPr>
            <a:r>
              <a:rPr lang="en-US" sz="1800" dirty="0" smtClean="0"/>
              <a:t>Another 71</a:t>
            </a:r>
            <a:endParaRPr lang="en-US" sz="1800" dirty="0"/>
          </a:p>
        </p:txBody>
      </p:sp>
      <p:pic>
        <p:nvPicPr>
          <p:cNvPr id="4" name="Picture 3" descr="accounting paper pile.jpg"/>
          <p:cNvPicPr>
            <a:picLocks noChangeAspect="1"/>
          </p:cNvPicPr>
          <p:nvPr/>
        </p:nvPicPr>
        <p:blipFill>
          <a:blip r:embed="rId3"/>
          <a:stretch>
            <a:fillRect/>
          </a:stretch>
        </p:blipFill>
        <p:spPr>
          <a:xfrm>
            <a:off x="5638800" y="2971800"/>
            <a:ext cx="3352800" cy="3349526"/>
          </a:xfrm>
          <a:prstGeom prst="rect">
            <a:avLst/>
          </a:prstGeom>
        </p:spPr>
      </p:pic>
    </p:spTree>
    <p:extLst>
      <p:ext uri="{BB962C8B-B14F-4D97-AF65-F5344CB8AC3E}">
        <p14:creationId xmlns:p14="http://schemas.microsoft.com/office/powerpoint/2010/main" val="1935973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Recession-Proof Career Path</a:t>
            </a:r>
            <a:endParaRPr lang="en-US" dirty="0"/>
          </a:p>
        </p:txBody>
      </p:sp>
      <p:sp>
        <p:nvSpPr>
          <p:cNvPr id="3" name="Content Placeholder 2"/>
          <p:cNvSpPr>
            <a:spLocks noGrp="1"/>
          </p:cNvSpPr>
          <p:nvPr>
            <p:ph idx="1"/>
          </p:nvPr>
        </p:nvSpPr>
        <p:spPr/>
        <p:txBody>
          <a:bodyPr>
            <a:normAutofit fontScale="92500" lnSpcReduction="20000"/>
          </a:bodyPr>
          <a:lstStyle/>
          <a:p>
            <a:r>
              <a:rPr lang="en-US" i="1" dirty="0"/>
              <a:t>Forbes</a:t>
            </a:r>
            <a:r>
              <a:rPr lang="en-US" dirty="0"/>
              <a:t> ranked accounting management as third and accounting staff as fourth in an article on the top 10 recession-proof careers. </a:t>
            </a:r>
            <a:endParaRPr lang="en-US" dirty="0" smtClean="0"/>
          </a:p>
          <a:p>
            <a:endParaRPr lang="en-US" dirty="0" smtClean="0"/>
          </a:p>
          <a:p>
            <a:r>
              <a:rPr lang="en-US" i="1" dirty="0" smtClean="0"/>
              <a:t>Business </a:t>
            </a:r>
            <a:r>
              <a:rPr lang="en-US" i="1" dirty="0"/>
              <a:t>Week</a:t>
            </a:r>
            <a:r>
              <a:rPr lang="en-US" dirty="0"/>
              <a:t> listed accounting </a:t>
            </a:r>
            <a:r>
              <a:rPr lang="en-US" dirty="0" smtClean="0"/>
              <a:t>fourth (</a:t>
            </a:r>
            <a:r>
              <a:rPr lang="en-US" dirty="0"/>
              <a:t>accounting managers), fifth (</a:t>
            </a:r>
            <a:r>
              <a:rPr lang="en-US" dirty="0" smtClean="0"/>
              <a:t>accounting staff</a:t>
            </a:r>
            <a:r>
              <a:rPr lang="en-US" dirty="0"/>
              <a:t>) and 10th (corporate accounting / finance departments). </a:t>
            </a:r>
            <a:endParaRPr lang="en-US" dirty="0" smtClean="0"/>
          </a:p>
          <a:p>
            <a:pPr marL="0" indent="0">
              <a:buNone/>
            </a:pPr>
            <a:endParaRPr lang="en-US" dirty="0" smtClean="0"/>
          </a:p>
          <a:p>
            <a:r>
              <a:rPr lang="en-US" dirty="0" smtClean="0"/>
              <a:t>The </a:t>
            </a:r>
            <a:r>
              <a:rPr lang="en-US" dirty="0"/>
              <a:t>most recent report </a:t>
            </a:r>
            <a:r>
              <a:rPr lang="en-US" dirty="0" smtClean="0"/>
              <a:t>from </a:t>
            </a:r>
            <a:r>
              <a:rPr lang="en-US" dirty="0" err="1" smtClean="0"/>
              <a:t>JobFox</a:t>
            </a:r>
            <a:r>
              <a:rPr lang="en-US" dirty="0" smtClean="0"/>
              <a:t> on </a:t>
            </a:r>
            <a:r>
              <a:rPr lang="en-US" dirty="0" err="1" smtClean="0"/>
              <a:t>Trendhunter</a:t>
            </a:r>
            <a:r>
              <a:rPr lang="en-US" dirty="0" smtClean="0"/>
              <a:t> showed </a:t>
            </a:r>
            <a:r>
              <a:rPr lang="en-US" dirty="0"/>
              <a:t>accounting as third.</a:t>
            </a:r>
          </a:p>
        </p:txBody>
      </p:sp>
      <p:sp>
        <p:nvSpPr>
          <p:cNvPr id="4" name="TextBox 3"/>
          <p:cNvSpPr txBox="1"/>
          <p:nvPr/>
        </p:nvSpPr>
        <p:spPr>
          <a:xfrm>
            <a:off x="7924800" y="6304002"/>
            <a:ext cx="1143000" cy="553998"/>
          </a:xfrm>
          <a:prstGeom prst="rect">
            <a:avLst/>
          </a:prstGeom>
          <a:noFill/>
        </p:spPr>
        <p:txBody>
          <a:bodyPr wrap="square" rtlCol="0">
            <a:spAutoFit/>
          </a:bodyPr>
          <a:lstStyle/>
          <a:p>
            <a:r>
              <a:rPr lang="en-US" sz="1200" dirty="0"/>
              <a:t>CPA Success</a:t>
            </a:r>
          </a:p>
          <a:p>
            <a:endParaRPr lang="en-US" dirty="0"/>
          </a:p>
        </p:txBody>
      </p:sp>
    </p:spTree>
    <p:extLst>
      <p:ext uri="{BB962C8B-B14F-4D97-AF65-F5344CB8AC3E}">
        <p14:creationId xmlns:p14="http://schemas.microsoft.com/office/powerpoint/2010/main" val="40603460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dirty="0" smtClean="0"/>
              <a:t>Key Take-</a:t>
            </a:r>
            <a:r>
              <a:rPr lang="en-US" dirty="0" err="1" smtClean="0"/>
              <a:t>Aways</a:t>
            </a:r>
            <a:endParaRPr lang="en-US" dirty="0"/>
          </a:p>
        </p:txBody>
      </p:sp>
      <p:sp>
        <p:nvSpPr>
          <p:cNvPr id="3" name="Content Placeholder 2"/>
          <p:cNvSpPr>
            <a:spLocks noGrp="1"/>
          </p:cNvSpPr>
          <p:nvPr>
            <p:ph idx="1"/>
          </p:nvPr>
        </p:nvSpPr>
        <p:spPr>
          <a:xfrm>
            <a:off x="152400" y="838200"/>
            <a:ext cx="8839200" cy="6019800"/>
          </a:xfrm>
        </p:spPr>
        <p:txBody>
          <a:bodyPr>
            <a:normAutofit/>
          </a:bodyPr>
          <a:lstStyle/>
          <a:p>
            <a:r>
              <a:rPr lang="en-US" dirty="0" smtClean="0"/>
              <a:t>The CPA exam is an endurance test that any accounting student can pass with proper preparation.</a:t>
            </a:r>
          </a:p>
          <a:p>
            <a:pPr lvl="1"/>
            <a:r>
              <a:rPr lang="en-US" dirty="0" smtClean="0"/>
              <a:t>Dedicate yourself to passing the exam</a:t>
            </a:r>
          </a:p>
          <a:p>
            <a:pPr lvl="1"/>
            <a:r>
              <a:rPr lang="en-US" dirty="0" smtClean="0"/>
              <a:t>Seriously study using test conditions</a:t>
            </a:r>
          </a:p>
          <a:p>
            <a:r>
              <a:rPr lang="en-US" sz="3600" b="1" dirty="0" smtClean="0"/>
              <a:t>Finish the CPA exam while you are in school</a:t>
            </a:r>
          </a:p>
          <a:p>
            <a:r>
              <a:rPr lang="en-US" dirty="0" smtClean="0"/>
              <a:t>Strongly consider the MAcc degree or MBA</a:t>
            </a:r>
          </a:p>
          <a:p>
            <a:r>
              <a:rPr lang="en-US" dirty="0" smtClean="0"/>
              <a:t>Put thought into the timing of your exams</a:t>
            </a:r>
          </a:p>
          <a:p>
            <a:pPr lvl="1"/>
            <a:r>
              <a:rPr lang="en-US" dirty="0" smtClean="0"/>
              <a:t>Coincide with classes you are enrolled in</a:t>
            </a:r>
          </a:p>
          <a:p>
            <a:pPr lvl="1"/>
            <a:r>
              <a:rPr lang="en-US" dirty="0" smtClean="0"/>
              <a:t>Account for non-test months</a:t>
            </a:r>
            <a:endParaRPr lang="en-US" dirty="0"/>
          </a:p>
        </p:txBody>
      </p:sp>
    </p:spTree>
    <p:extLst>
      <p:ext uri="{BB962C8B-B14F-4D97-AF65-F5344CB8AC3E}">
        <p14:creationId xmlns:p14="http://schemas.microsoft.com/office/powerpoint/2010/main" val="34008955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fontScale="90000"/>
          </a:bodyPr>
          <a:lstStyle/>
          <a:p>
            <a:r>
              <a:rPr lang="en-US" dirty="0" smtClean="0"/>
              <a:t>Resources</a:t>
            </a:r>
            <a:endParaRPr lang="en-US" dirty="0"/>
          </a:p>
        </p:txBody>
      </p:sp>
      <p:sp>
        <p:nvSpPr>
          <p:cNvPr id="3" name="Content Placeholder 2"/>
          <p:cNvSpPr>
            <a:spLocks noGrp="1"/>
          </p:cNvSpPr>
          <p:nvPr>
            <p:ph idx="1"/>
          </p:nvPr>
        </p:nvSpPr>
        <p:spPr>
          <a:xfrm>
            <a:off x="381000" y="838200"/>
            <a:ext cx="8382000" cy="6019800"/>
          </a:xfrm>
        </p:spPr>
        <p:txBody>
          <a:bodyPr>
            <a:normAutofit/>
          </a:bodyPr>
          <a:lstStyle/>
          <a:p>
            <a:pPr marL="0" indent="0">
              <a:buNone/>
            </a:pPr>
            <a:r>
              <a:rPr lang="en-US" sz="1200" dirty="0" smtClean="0"/>
              <a:t>Accounting Zone </a:t>
            </a:r>
            <a:r>
              <a:rPr lang="en-US" sz="1200" dirty="0" smtClean="0">
                <a:hlinkClick r:id="rId2"/>
              </a:rPr>
              <a:t>http</a:t>
            </a:r>
            <a:r>
              <a:rPr lang="en-US" sz="1200" dirty="0">
                <a:hlinkClick r:id="rId2"/>
              </a:rPr>
              <a:t>://www.accountingzone.com/2010/04/al-capone-was-caught-by-an-accountant.html</a:t>
            </a:r>
            <a:endParaRPr lang="en-US" sz="1200" dirty="0" smtClean="0"/>
          </a:p>
          <a:p>
            <a:pPr marL="0" indent="0">
              <a:buNone/>
            </a:pPr>
            <a:r>
              <a:rPr lang="en-US" sz="1200" dirty="0" smtClean="0"/>
              <a:t>AICPA 2011 Overview  </a:t>
            </a:r>
            <a:r>
              <a:rPr lang="en-US" sz="1200" dirty="0">
                <a:hlinkClick r:id=""/>
              </a:rPr>
              <a:t>http://www.aicpa.org/BecomeACPA/CPAExam/ForCandidates/HowToPrepare/DownloadableDocuments/New_2011_CPA_exam_guide_to_CBTe.pdf</a:t>
            </a:r>
            <a:endParaRPr lang="en-US" sz="1200" dirty="0"/>
          </a:p>
          <a:p>
            <a:pPr marL="0" indent="0">
              <a:buNone/>
            </a:pPr>
            <a:r>
              <a:rPr lang="en-US" sz="1200" dirty="0" smtClean="0"/>
              <a:t>AICPA</a:t>
            </a:r>
            <a:r>
              <a:rPr lang="en-US" sz="1200" dirty="0" smtClean="0">
                <a:hlinkClick r:id="rId3"/>
              </a:rPr>
              <a:t>http</a:t>
            </a:r>
            <a:r>
              <a:rPr lang="en-US" sz="1200" dirty="0">
                <a:hlinkClick r:id="rId3"/>
              </a:rPr>
              <a:t>://www.experience.com/alumnus/article?channel_id=accounting&amp;source_page=additional_articles&amp;article_id=article_1132246759771</a:t>
            </a:r>
            <a:endParaRPr lang="en-US" sz="1200" dirty="0" smtClean="0"/>
          </a:p>
          <a:p>
            <a:pPr marL="0" indent="0">
              <a:buNone/>
            </a:pPr>
            <a:r>
              <a:rPr lang="en-US" sz="1200" dirty="0" smtClean="0"/>
              <a:t>AICPA Candidate Bulletin </a:t>
            </a:r>
            <a:r>
              <a:rPr lang="en-US" sz="1200" dirty="0" smtClean="0">
                <a:hlinkClick r:id="rId4"/>
              </a:rPr>
              <a:t>https</a:t>
            </a:r>
            <a:r>
              <a:rPr lang="en-US" sz="1200" dirty="0">
                <a:hlinkClick r:id="rId4"/>
              </a:rPr>
              <a:t>://</a:t>
            </a:r>
            <a:r>
              <a:rPr lang="en-US" sz="1200" dirty="0" smtClean="0">
                <a:hlinkClick r:id="rId4"/>
              </a:rPr>
              <a:t>media.nasba.org/files/2011/09/CandidateBulletin_October2015.pdf</a:t>
            </a:r>
            <a:r>
              <a:rPr lang="en-US" sz="1200" dirty="0" smtClean="0"/>
              <a:t> </a:t>
            </a:r>
          </a:p>
          <a:p>
            <a:pPr marL="0" indent="0">
              <a:buNone/>
            </a:pPr>
            <a:r>
              <a:rPr lang="en-US" sz="1200" dirty="0"/>
              <a:t>AICPA Content </a:t>
            </a:r>
            <a:r>
              <a:rPr lang="en-US" sz="1200" dirty="0" smtClean="0"/>
              <a:t>Guide </a:t>
            </a:r>
            <a:r>
              <a:rPr lang="en-US" sz="1200" dirty="0" smtClean="0">
                <a:hlinkClick r:id="rId5"/>
              </a:rPr>
              <a:t>http</a:t>
            </a:r>
            <a:r>
              <a:rPr lang="en-US" sz="1200" dirty="0">
                <a:hlinkClick r:id="rId5"/>
              </a:rPr>
              <a:t>://www.aicpa.org/becomeacpa/cpaexam/examinationcontent/contentandskills/downloadabledocuments/csos-ssos-effective.7-1-11.pdf</a:t>
            </a:r>
            <a:r>
              <a:rPr lang="en-US" sz="1200" dirty="0"/>
              <a:t> </a:t>
            </a:r>
          </a:p>
          <a:p>
            <a:pPr marL="0" indent="0">
              <a:buNone/>
            </a:pPr>
            <a:r>
              <a:rPr lang="en-US" sz="1200" dirty="0" smtClean="0"/>
              <a:t>Another 71 </a:t>
            </a:r>
            <a:r>
              <a:rPr lang="en-US" sz="1200" dirty="0">
                <a:hlinkClick r:id="rId6"/>
              </a:rPr>
              <a:t>http://www.another71.com/balancing-work-life-and-the-cpa-exam</a:t>
            </a:r>
            <a:endParaRPr lang="en-US" sz="1200" dirty="0" smtClean="0"/>
          </a:p>
          <a:p>
            <a:pPr marL="0" indent="0">
              <a:buNone/>
            </a:pPr>
            <a:r>
              <a:rPr lang="en-US" sz="1200" dirty="0" smtClean="0"/>
              <a:t>Becker Florida </a:t>
            </a:r>
            <a:r>
              <a:rPr lang="en-US" sz="1200" dirty="0">
                <a:hlinkClick r:id="rId7"/>
              </a:rPr>
              <a:t>http://www.becker.com/accounting/cpaexamreview/florida/</a:t>
            </a:r>
            <a:endParaRPr lang="en-US" sz="1200" dirty="0" smtClean="0"/>
          </a:p>
          <a:p>
            <a:pPr marL="0" indent="0">
              <a:buNone/>
            </a:pPr>
            <a:r>
              <a:rPr lang="en-US" sz="1200" dirty="0"/>
              <a:t>Becker Georgia </a:t>
            </a:r>
            <a:r>
              <a:rPr lang="en-US" sz="1200" dirty="0">
                <a:hlinkClick r:id="rId8"/>
              </a:rPr>
              <a:t>http://www.becker.com/accounting/cpaexamreview/georgia/</a:t>
            </a:r>
            <a:endParaRPr lang="en-US" sz="1200" dirty="0"/>
          </a:p>
          <a:p>
            <a:pPr marL="0" indent="0">
              <a:buNone/>
            </a:pPr>
            <a:r>
              <a:rPr lang="en-US" sz="1200" dirty="0" smtClean="0"/>
              <a:t>Biz Journals </a:t>
            </a:r>
            <a:r>
              <a:rPr lang="en-US" sz="1200" dirty="0">
                <a:hlinkClick r:id="rId9"/>
              </a:rPr>
              <a:t>http://www.bizjournals.com/louisville/stories/2010/05/24/focus1.html</a:t>
            </a:r>
            <a:endParaRPr lang="en-US" sz="1200" dirty="0"/>
          </a:p>
          <a:p>
            <a:pPr marL="0" indent="0">
              <a:buNone/>
            </a:pPr>
            <a:r>
              <a:rPr lang="en-US" sz="1200" dirty="0" smtClean="0"/>
              <a:t>Bureau </a:t>
            </a:r>
            <a:r>
              <a:rPr lang="en-US" sz="1200" dirty="0"/>
              <a:t>of Labor </a:t>
            </a:r>
            <a:r>
              <a:rPr lang="en-US" sz="1200" dirty="0" smtClean="0"/>
              <a:t>Statistics </a:t>
            </a:r>
            <a:r>
              <a:rPr lang="en-US" sz="1200" dirty="0" smtClean="0">
                <a:hlinkClick r:id="rId10"/>
              </a:rPr>
              <a:t>http</a:t>
            </a:r>
            <a:r>
              <a:rPr lang="en-US" sz="1200" dirty="0">
                <a:hlinkClick r:id="rId10"/>
              </a:rPr>
              <a:t>://</a:t>
            </a:r>
            <a:r>
              <a:rPr lang="en-US" sz="1200" dirty="0" smtClean="0">
                <a:hlinkClick r:id="rId10"/>
              </a:rPr>
              <a:t>www.bls.gov/oco/ocos001.htm</a:t>
            </a:r>
            <a:r>
              <a:rPr lang="en-US" sz="1200" dirty="0" smtClean="0"/>
              <a:t>  </a:t>
            </a:r>
            <a:r>
              <a:rPr lang="en-US" sz="1200" dirty="0">
                <a:hlinkClick r:id="rId11"/>
              </a:rPr>
              <a:t>http://www.bls.gov/oes/current/oes132011.htm#(9)</a:t>
            </a:r>
            <a:endParaRPr lang="en-US" sz="1200" dirty="0" smtClean="0"/>
          </a:p>
          <a:p>
            <a:pPr marL="0" indent="0">
              <a:buNone/>
            </a:pPr>
            <a:r>
              <a:rPr lang="en-US" sz="1200" dirty="0" smtClean="0"/>
              <a:t>CPA Review Materials </a:t>
            </a:r>
            <a:r>
              <a:rPr lang="en-US" sz="1200" dirty="0">
                <a:hlinkClick r:id="rId12"/>
              </a:rPr>
              <a:t>http://www.cpareviewmaterials.com/news/57/Why-Become-a-CPA%3F.html</a:t>
            </a:r>
            <a:endParaRPr lang="en-US" sz="1200" dirty="0" smtClean="0"/>
          </a:p>
          <a:p>
            <a:pPr marL="0" indent="0">
              <a:buNone/>
            </a:pPr>
            <a:r>
              <a:rPr lang="en-US" sz="1200" dirty="0" smtClean="0"/>
              <a:t>CPA Success </a:t>
            </a:r>
            <a:r>
              <a:rPr lang="en-US" sz="1200" dirty="0">
                <a:hlinkClick r:id="rId13"/>
              </a:rPr>
              <a:t>http://www.cpasuccess.com/2009/01/recession-proof-jobs---careers-promising-prosperity-and-stability-in-2009---trend-hunter-the-global-recession-was-realized.html</a:t>
            </a:r>
            <a:endParaRPr lang="en-US" sz="1200" dirty="0" smtClean="0"/>
          </a:p>
          <a:p>
            <a:pPr marL="0" indent="0">
              <a:buNone/>
            </a:pPr>
            <a:r>
              <a:rPr lang="en-US" sz="1200" dirty="0" err="1" smtClean="0"/>
              <a:t>Ehow</a:t>
            </a:r>
            <a:r>
              <a:rPr lang="en-US" sz="1200" dirty="0"/>
              <a:t> Money </a:t>
            </a:r>
            <a:r>
              <a:rPr lang="en-US" sz="1200" dirty="0">
                <a:hlinkClick r:id="rId14"/>
              </a:rPr>
              <a:t>http://</a:t>
            </a:r>
            <a:r>
              <a:rPr lang="en-US" sz="1200" dirty="0" smtClean="0">
                <a:hlinkClick r:id="rId14"/>
              </a:rPr>
              <a:t>www.ehow.com/info_8537391_disadvantages-hiring-noncpas.html</a:t>
            </a:r>
            <a:r>
              <a:rPr lang="en-US" sz="1200" dirty="0" smtClean="0"/>
              <a:t> </a:t>
            </a:r>
            <a:endParaRPr lang="en-US" sz="1200" dirty="0"/>
          </a:p>
          <a:p>
            <a:pPr marL="0" indent="0">
              <a:buNone/>
            </a:pPr>
            <a:r>
              <a:rPr lang="en-US" sz="1200" dirty="0" smtClean="0"/>
              <a:t>Florida Department of Business &amp; Professional Regulation  </a:t>
            </a:r>
            <a:r>
              <a:rPr lang="en-US" sz="1200" dirty="0">
                <a:hlinkClick r:id="rId15"/>
              </a:rPr>
              <a:t>https://www.myfloridalicense.com/CheckListDetail.asp?SID=&amp;xactCode=1010&amp;clientCode=0101&amp;XACT_DEFN_ID=2759</a:t>
            </a:r>
            <a:endParaRPr lang="en-US" sz="1200" dirty="0" smtClean="0"/>
          </a:p>
          <a:p>
            <a:pPr marL="0" indent="0">
              <a:buNone/>
            </a:pPr>
            <a:r>
              <a:rPr lang="en-US" sz="1200" dirty="0" smtClean="0"/>
              <a:t>Journal of Accountancy </a:t>
            </a:r>
            <a:r>
              <a:rPr lang="en-US" sz="1200" dirty="0">
                <a:hlinkClick r:id="rId16"/>
              </a:rPr>
              <a:t>http://www.aicpa.org/BecomeACPA/CPAExam/nextexam/DownloadableDocuments/Next-CPA-Exam-Exposure-Draft-20150901.pdf</a:t>
            </a:r>
            <a:r>
              <a:rPr lang="en-US" sz="1200" dirty="0"/>
              <a:t> </a:t>
            </a:r>
            <a:endParaRPr lang="en-US" sz="1200" dirty="0" smtClean="0"/>
          </a:p>
          <a:p>
            <a:pPr marL="0" indent="0">
              <a:buNone/>
            </a:pPr>
            <a:r>
              <a:rPr lang="en-US" sz="1200" dirty="0" smtClean="0"/>
              <a:t>New CPAs </a:t>
            </a:r>
            <a:r>
              <a:rPr lang="en-US" sz="1200" dirty="0">
                <a:hlinkClick r:id="rId17"/>
              </a:rPr>
              <a:t>http://www.newcpas.com/2009/03/top-3-reasons-to-become-a-cpa.html</a:t>
            </a:r>
            <a:endParaRPr lang="en-US" sz="1200" dirty="0" smtClean="0"/>
          </a:p>
          <a:p>
            <a:pPr marL="0" indent="0">
              <a:buNone/>
            </a:pPr>
            <a:r>
              <a:rPr lang="en-US" sz="1200" dirty="0"/>
              <a:t>NASBA Georgia </a:t>
            </a:r>
            <a:r>
              <a:rPr lang="en-US" sz="1200" dirty="0">
                <a:hlinkClick r:id="rId18"/>
              </a:rPr>
              <a:t>http://www.nasba.org/exams/cpaexam/georgia</a:t>
            </a:r>
            <a:r>
              <a:rPr lang="en-US" sz="1200" dirty="0" smtClean="0">
                <a:hlinkClick r:id="rId18"/>
              </a:rPr>
              <a:t>/</a:t>
            </a:r>
            <a:r>
              <a:rPr lang="en-US" sz="1200" dirty="0" smtClean="0"/>
              <a:t> </a:t>
            </a:r>
            <a:endParaRPr lang="en-US" sz="1200" dirty="0"/>
          </a:p>
          <a:p>
            <a:pPr marL="0" indent="0">
              <a:buNone/>
            </a:pPr>
            <a:r>
              <a:rPr lang="en-US" sz="1200" dirty="0" smtClean="0"/>
              <a:t>Robert Half International </a:t>
            </a:r>
            <a:r>
              <a:rPr lang="en-US" sz="1200" dirty="0">
                <a:hlinkClick r:id="rId19"/>
              </a:rPr>
              <a:t>http://</a:t>
            </a:r>
            <a:r>
              <a:rPr lang="en-US" sz="1200" dirty="0" smtClean="0">
                <a:hlinkClick r:id="rId19"/>
              </a:rPr>
              <a:t>www.rhi.com/SalaryGuides</a:t>
            </a:r>
            <a:endParaRPr lang="en-US" sz="1200" dirty="0" smtClean="0"/>
          </a:p>
          <a:p>
            <a:pPr marL="0" indent="0">
              <a:buNone/>
            </a:pPr>
            <a:endParaRPr lang="en-US" sz="1200" dirty="0">
              <a:hlinkClick r:id="rId20"/>
            </a:endParaRPr>
          </a:p>
          <a:p>
            <a:pPr marL="0" indent="0">
              <a:buNone/>
            </a:pPr>
            <a:endParaRPr lang="en-US" sz="1200" dirty="0"/>
          </a:p>
        </p:txBody>
      </p:sp>
    </p:spTree>
    <p:extLst>
      <p:ext uri="{BB962C8B-B14F-4D97-AF65-F5344CB8AC3E}">
        <p14:creationId xmlns:p14="http://schemas.microsoft.com/office/powerpoint/2010/main" val="2382695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dirty="0" smtClean="0"/>
              <a:t>CPA Statistics</a:t>
            </a:r>
            <a:endParaRPr lang="en-US" dirty="0"/>
          </a:p>
        </p:txBody>
      </p:sp>
      <p:sp>
        <p:nvSpPr>
          <p:cNvPr id="3" name="Content Placeholder 2"/>
          <p:cNvSpPr>
            <a:spLocks noGrp="1"/>
          </p:cNvSpPr>
          <p:nvPr>
            <p:ph idx="1"/>
          </p:nvPr>
        </p:nvSpPr>
        <p:spPr>
          <a:xfrm>
            <a:off x="152400" y="1295400"/>
            <a:ext cx="8839200" cy="5181600"/>
          </a:xfrm>
        </p:spPr>
        <p:txBody>
          <a:bodyPr>
            <a:normAutofit fontScale="70000" lnSpcReduction="20000"/>
          </a:bodyPr>
          <a:lstStyle/>
          <a:p>
            <a:r>
              <a:rPr lang="en-US" sz="4500" dirty="0" smtClean="0"/>
              <a:t>According to the AICPA, CPAs earn 10-15% more than non-CPAs working in accounting-related jobs. </a:t>
            </a:r>
          </a:p>
          <a:p>
            <a:endParaRPr lang="en-US" sz="4500" dirty="0" smtClean="0"/>
          </a:p>
          <a:p>
            <a:r>
              <a:rPr lang="en-US" sz="4500" dirty="0"/>
              <a:t> According to </a:t>
            </a:r>
            <a:r>
              <a:rPr lang="en-US" sz="4500" dirty="0" smtClean="0"/>
              <a:t>the U.S</a:t>
            </a:r>
            <a:r>
              <a:rPr lang="en-US" sz="4500" dirty="0"/>
              <a:t>. Bureau of </a:t>
            </a:r>
            <a:r>
              <a:rPr lang="en-US" sz="4500" dirty="0" smtClean="0"/>
              <a:t>Labor Statistics,</a:t>
            </a:r>
            <a:r>
              <a:rPr lang="en-US" sz="4500" dirty="0"/>
              <a:t> accountants and auditors rank in the top 20 occupations with the most demand for 2006-2016</a:t>
            </a:r>
            <a:r>
              <a:rPr lang="en-US" sz="4500" dirty="0" smtClean="0"/>
              <a:t>.</a:t>
            </a:r>
          </a:p>
          <a:p>
            <a:endParaRPr lang="en-US" sz="4500" dirty="0"/>
          </a:p>
          <a:p>
            <a:r>
              <a:rPr lang="en-US" sz="4500" dirty="0"/>
              <a:t>According to Robert Half, the CPA remains the most sought after designation by employers for accounting and finance professionals.</a:t>
            </a:r>
            <a:endParaRPr lang="en-US" sz="2600" dirty="0"/>
          </a:p>
          <a:p>
            <a:pPr marL="0" indent="0">
              <a:buNone/>
            </a:pPr>
            <a:endParaRPr lang="en-US" sz="1900" dirty="0" smtClean="0"/>
          </a:p>
          <a:p>
            <a:pPr marL="0" indent="0">
              <a:buNone/>
            </a:pPr>
            <a:endParaRPr lang="en-US" sz="1900" dirty="0"/>
          </a:p>
        </p:txBody>
      </p:sp>
      <p:sp>
        <p:nvSpPr>
          <p:cNvPr id="4" name="TextBox 3"/>
          <p:cNvSpPr txBox="1"/>
          <p:nvPr/>
        </p:nvSpPr>
        <p:spPr>
          <a:xfrm>
            <a:off x="6477000" y="6477000"/>
            <a:ext cx="2514600" cy="261610"/>
          </a:xfrm>
          <a:prstGeom prst="rect">
            <a:avLst/>
          </a:prstGeom>
          <a:noFill/>
        </p:spPr>
        <p:txBody>
          <a:bodyPr wrap="square" rtlCol="0">
            <a:spAutoFit/>
          </a:bodyPr>
          <a:lstStyle/>
          <a:p>
            <a:r>
              <a:rPr lang="en-US" sz="1100" dirty="0" smtClean="0"/>
              <a:t>CPA Review Materials     CPA Success</a:t>
            </a:r>
            <a:endParaRPr lang="en-US" sz="1100" dirty="0"/>
          </a:p>
        </p:txBody>
      </p:sp>
      <p:sp>
        <p:nvSpPr>
          <p:cNvPr id="6" name="Rectangle 1"/>
          <p:cNvSpPr>
            <a:spLocks noChangeArrowheads="1"/>
          </p:cNvSpPr>
          <p:nvPr/>
        </p:nvSpPr>
        <p:spPr bwMode="auto">
          <a:xfrm>
            <a:off x="457200" y="3090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636750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2556</TotalTime>
  <Words>7246</Words>
  <Application>Microsoft Office PowerPoint</Application>
  <PresentationFormat>On-screen Show (4:3)</PresentationFormat>
  <Paragraphs>1128</Paragraphs>
  <Slides>81</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81</vt:i4>
      </vt:variant>
    </vt:vector>
  </HeadingPairs>
  <TitlesOfParts>
    <vt:vector size="84" baseType="lpstr">
      <vt:lpstr>Arial</vt:lpstr>
      <vt:lpstr>Calibri</vt:lpstr>
      <vt:lpstr>Office Theme</vt:lpstr>
      <vt:lpstr>CPA Exam Information</vt:lpstr>
      <vt:lpstr>Introductions</vt:lpstr>
      <vt:lpstr>Agenda</vt:lpstr>
      <vt:lpstr>Reasons to Become a CPA</vt:lpstr>
      <vt:lpstr>Respect for the CPA Designation</vt:lpstr>
      <vt:lpstr>Job Outlook</vt:lpstr>
      <vt:lpstr>Job Growth Drivers</vt:lpstr>
      <vt:lpstr>Recession-Proof Career Path</vt:lpstr>
      <vt:lpstr>CPA Statistics</vt:lpstr>
      <vt:lpstr>2016 Salary Ranges According to the Robert Half 2016 Salary Guide</vt:lpstr>
      <vt:lpstr>Median Pay for Accounting Related Positions</vt:lpstr>
      <vt:lpstr>CPA Career Paths</vt:lpstr>
      <vt:lpstr>Public Accounting</vt:lpstr>
      <vt:lpstr>Government</vt:lpstr>
      <vt:lpstr>Not for Profit</vt:lpstr>
      <vt:lpstr>Education</vt:lpstr>
      <vt:lpstr>Business and Industry</vt:lpstr>
      <vt:lpstr>Form and Content of the Exam</vt:lpstr>
      <vt:lpstr>Multiple Choice Questions</vt:lpstr>
      <vt:lpstr>Multiple Choice Strategy</vt:lpstr>
      <vt:lpstr>Task-Based Simulations</vt:lpstr>
      <vt:lpstr>Essay Questions</vt:lpstr>
      <vt:lpstr>Audit and Attestation (AUD)</vt:lpstr>
      <vt:lpstr>Courses to help with AUD</vt:lpstr>
      <vt:lpstr>Topic Breakdown of AUD</vt:lpstr>
      <vt:lpstr>Financial Accounting and Reporting (FAR)</vt:lpstr>
      <vt:lpstr>Topic Breakdown of FAR</vt:lpstr>
      <vt:lpstr>Courses that help with FAR</vt:lpstr>
      <vt:lpstr>Regulation (REG)</vt:lpstr>
      <vt:lpstr>Breakdown of REG</vt:lpstr>
      <vt:lpstr>Courses that help with REG</vt:lpstr>
      <vt:lpstr>Business Environment and Concepts (BEC)</vt:lpstr>
      <vt:lpstr>Breakdown of BEC</vt:lpstr>
      <vt:lpstr>Courses that help with BEC</vt:lpstr>
      <vt:lpstr>Multiple Choice Example Question/Format</vt:lpstr>
      <vt:lpstr>Simulation Example Question/Format</vt:lpstr>
      <vt:lpstr>Entities to be Aware of</vt:lpstr>
      <vt:lpstr>Visualization of Entities </vt:lpstr>
      <vt:lpstr>Candidate Bulletin</vt:lpstr>
      <vt:lpstr>Which State to Sit For</vt:lpstr>
      <vt:lpstr>Georgia vs. Florida Comparison</vt:lpstr>
      <vt:lpstr>Masters Vs. 5th Year</vt:lpstr>
      <vt:lpstr>Masters Vs. 5th Year Continued</vt:lpstr>
      <vt:lpstr>Masters Vs. 5th Year Continued</vt:lpstr>
      <vt:lpstr>Florida Requirements for Licensure The following is word for word from the Florida Department of Business Regulation website:</vt:lpstr>
      <vt:lpstr>Florida Work Experience Requirement The following is word for word from the Florida Department of Business Regulation website:</vt:lpstr>
      <vt:lpstr>Example Timeline </vt:lpstr>
      <vt:lpstr>Example Timeline </vt:lpstr>
      <vt:lpstr>Example Timeline </vt:lpstr>
      <vt:lpstr>Example Timeline </vt:lpstr>
      <vt:lpstr>Example Timeline </vt:lpstr>
      <vt:lpstr>CPA Exam Test Windows</vt:lpstr>
      <vt:lpstr>Test Timing &amp; Notice to Schedule </vt:lpstr>
      <vt:lpstr>NTS Validation Period by State</vt:lpstr>
      <vt:lpstr>Sample Notice to Schedule</vt:lpstr>
      <vt:lpstr>To Apply to Sit as a Florida Candidate</vt:lpstr>
      <vt:lpstr>To Apply to Sit as a Florida Candidate</vt:lpstr>
      <vt:lpstr>To Apply to Sit as a Georgia Candidate</vt:lpstr>
      <vt:lpstr>Scheduling the Exam</vt:lpstr>
      <vt:lpstr>Additional Prometric Considerations</vt:lpstr>
      <vt:lpstr>Rescheduling</vt:lpstr>
      <vt:lpstr>Receiving Scores</vt:lpstr>
      <vt:lpstr>New CPA Exam Score Release Timeline</vt:lpstr>
      <vt:lpstr>After the Exam is Passed</vt:lpstr>
      <vt:lpstr>Mailing of the License </vt:lpstr>
      <vt:lpstr>Coming Soon on the CPA Exam</vt:lpstr>
      <vt:lpstr>Coming Soon on the CPA Exam</vt:lpstr>
      <vt:lpstr>CPA Exam Policy on New Pronouncements</vt:lpstr>
      <vt:lpstr>AICPA Free Resources</vt:lpstr>
      <vt:lpstr>AICPA Website</vt:lpstr>
      <vt:lpstr>Study Time Commitment</vt:lpstr>
      <vt:lpstr>Study Time Commitment</vt:lpstr>
      <vt:lpstr>Study Habits for the CPA Exam</vt:lpstr>
      <vt:lpstr>Study Habits for the CPA Exam</vt:lpstr>
      <vt:lpstr>Study Habits for the CPA Exam</vt:lpstr>
      <vt:lpstr>CPA Exam Tips and Tricks</vt:lpstr>
      <vt:lpstr>CPA Exam Tips and Tricks</vt:lpstr>
      <vt:lpstr>Balancing Life While Studying for the CPA Exam</vt:lpstr>
      <vt:lpstr>Balancing Life While Studying for the CPA Exam</vt:lpstr>
      <vt:lpstr>Key Take-Aways</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kirsten</dc:creator>
  <cp:lastModifiedBy>Conrecode, Jacqueline</cp:lastModifiedBy>
  <cp:revision>173</cp:revision>
  <dcterms:created xsi:type="dcterms:W3CDTF">2011-11-28T22:19:37Z</dcterms:created>
  <dcterms:modified xsi:type="dcterms:W3CDTF">2015-12-22T17:53:22Z</dcterms:modified>
</cp:coreProperties>
</file>